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9" r:id="rId3"/>
    <p:sldId id="325" r:id="rId4"/>
    <p:sldId id="327" r:id="rId5"/>
    <p:sldId id="328" r:id="rId6"/>
    <p:sldId id="329" r:id="rId7"/>
    <p:sldId id="330" r:id="rId8"/>
    <p:sldId id="331" r:id="rId9"/>
    <p:sldId id="332" r:id="rId10"/>
    <p:sldId id="333" r:id="rId11"/>
    <p:sldId id="334" r:id="rId12"/>
    <p:sldId id="320" r:id="rId13"/>
    <p:sldId id="321" r:id="rId14"/>
    <p:sldId id="322" r:id="rId15"/>
    <p:sldId id="323" r:id="rId16"/>
    <p:sldId id="324" r:id="rId17"/>
    <p:sldId id="335" r:id="rId18"/>
    <p:sldId id="336" r:id="rId19"/>
    <p:sldId id="337" r:id="rId20"/>
    <p:sldId id="338" r:id="rId21"/>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06" autoAdjust="0"/>
    <p:restoredTop sz="94624" autoAdjust="0"/>
  </p:normalViewPr>
  <p:slideViewPr>
    <p:cSldViewPr>
      <p:cViewPr>
        <p:scale>
          <a:sx n="98" d="100"/>
          <a:sy n="98" d="100"/>
        </p:scale>
        <p:origin x="324" y="57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1E826A-D460-4B61-B16E-CB53A8A7FC6C}" type="datetimeFigureOut">
              <a:rPr lang="es-ES" smtClean="0"/>
              <a:pPr/>
              <a:t>19/10/2019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671ABF-4C8B-4FBC-B1FC-F5626565EC12}" type="slidenum">
              <a:rPr lang="es-ES" smtClean="0"/>
              <a:pPr/>
              <a:t>‹Nº›</a:t>
            </a:fld>
            <a:endParaRPr lang="es-ES"/>
          </a:p>
        </p:txBody>
      </p:sp>
    </p:spTree>
    <p:extLst>
      <p:ext uri="{BB962C8B-B14F-4D97-AF65-F5344CB8AC3E}">
        <p14:creationId xmlns:p14="http://schemas.microsoft.com/office/powerpoint/2010/main" xmlns="" val="3429694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50963" y="749300"/>
            <a:ext cx="4922837" cy="3692525"/>
          </a:xfrm>
        </p:spPr>
      </p:sp>
      <p:sp>
        <p:nvSpPr>
          <p:cNvPr id="3" name="2 Marcador de notas"/>
          <p:cNvSpPr>
            <a:spLocks noGrp="1"/>
          </p:cNvSpPr>
          <p:nvPr>
            <p:ph type="body" idx="1"/>
          </p:nvPr>
        </p:nvSpPr>
        <p:spPr/>
        <p:txBody>
          <a:bodyPr/>
          <a:lstStyle/>
          <a:p>
            <a:endParaRPr lang="es-ES_tradnl" dirty="0"/>
          </a:p>
        </p:txBody>
      </p:sp>
      <p:sp>
        <p:nvSpPr>
          <p:cNvPr id="4" name="3 Marcador de número de diapositiva"/>
          <p:cNvSpPr>
            <a:spLocks noGrp="1"/>
          </p:cNvSpPr>
          <p:nvPr>
            <p:ph type="sldNum" sz="quarter" idx="10"/>
          </p:nvPr>
        </p:nvSpPr>
        <p:spPr/>
        <p:txBody>
          <a:bodyPr/>
          <a:lstStyle/>
          <a:p>
            <a:fld id="{893610AA-58AB-403B-BB9A-CB8DFD5A7465}" type="slidenum">
              <a:rPr lang="es-ES" smtClean="0"/>
              <a:pPr/>
              <a:t>2</a:t>
            </a:fld>
            <a:endParaRPr lang="es-ES" dirty="0"/>
          </a:p>
        </p:txBody>
      </p:sp>
    </p:spTree>
    <p:extLst>
      <p:ext uri="{BB962C8B-B14F-4D97-AF65-F5344CB8AC3E}">
        <p14:creationId xmlns:p14="http://schemas.microsoft.com/office/powerpoint/2010/main" xmlns="" val="1077205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350963" y="749300"/>
            <a:ext cx="4922837" cy="3692525"/>
          </a:xfrm>
          <a:solidFill>
            <a:srgbClr val="CFE7F5"/>
          </a:solidFill>
          <a:ln w="25400">
            <a:solidFill>
              <a:srgbClr val="808080"/>
            </a:solidFill>
            <a:prstDash val="solid"/>
          </a:ln>
        </p:spPr>
      </p:sp>
      <p:sp>
        <p:nvSpPr>
          <p:cNvPr id="3" name="2 Marcador de notas"/>
          <p:cNvSpPr txBox="1">
            <a:spLocks noGrp="1"/>
          </p:cNvSpPr>
          <p:nvPr>
            <p:ph type="body" sz="quarter" idx="1"/>
          </p:nvPr>
        </p:nvSpPr>
        <p:spPr>
          <a:xfrm>
            <a:off x="762709" y="4678118"/>
            <a:ext cx="6101309" cy="4432059"/>
          </a:xfrm>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_tradn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_tradnl"/>
          </a:p>
        </p:txBody>
      </p:sp>
      <p:sp>
        <p:nvSpPr>
          <p:cNvPr id="4" name="3 Marcador de fecha"/>
          <p:cNvSpPr>
            <a:spLocks noGrp="1"/>
          </p:cNvSpPr>
          <p:nvPr>
            <p:ph type="dt" sz="half" idx="10"/>
          </p:nvPr>
        </p:nvSpPr>
        <p:spPr/>
        <p:txBody>
          <a:bodyPr/>
          <a:lstStyle/>
          <a:p>
            <a:fld id="{C3EF9CAD-A1BB-41E8-B323-B99DE8919FA2}" type="datetimeFigureOut">
              <a:rPr lang="es-ES_tradnl" smtClean="0"/>
              <a:pPr/>
              <a:t>19/10/2019</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7F107201-0C6D-4B1C-A9C7-A1F77F5D651A}" type="slidenum">
              <a:rPr lang="es-ES_tradnl" smtClean="0"/>
              <a:pPr/>
              <a:t>‹Nº›</a:t>
            </a:fld>
            <a:endParaRPr lang="es-ES_tradnl"/>
          </a:p>
        </p:txBody>
      </p:sp>
    </p:spTree>
    <p:extLst>
      <p:ext uri="{BB962C8B-B14F-4D97-AF65-F5344CB8AC3E}">
        <p14:creationId xmlns:p14="http://schemas.microsoft.com/office/powerpoint/2010/main" xmlns="" val="1491958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C3EF9CAD-A1BB-41E8-B323-B99DE8919FA2}" type="datetimeFigureOut">
              <a:rPr lang="es-ES_tradnl" smtClean="0"/>
              <a:pPr/>
              <a:t>19/10/2019</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7F107201-0C6D-4B1C-A9C7-A1F77F5D651A}" type="slidenum">
              <a:rPr lang="es-ES_tradnl" smtClean="0"/>
              <a:pPr/>
              <a:t>‹Nº›</a:t>
            </a:fld>
            <a:endParaRPr lang="es-ES_tradnl"/>
          </a:p>
        </p:txBody>
      </p:sp>
    </p:spTree>
    <p:extLst>
      <p:ext uri="{BB962C8B-B14F-4D97-AF65-F5344CB8AC3E}">
        <p14:creationId xmlns:p14="http://schemas.microsoft.com/office/powerpoint/2010/main" xmlns="" val="1222843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C3EF9CAD-A1BB-41E8-B323-B99DE8919FA2}" type="datetimeFigureOut">
              <a:rPr lang="es-ES_tradnl" smtClean="0"/>
              <a:pPr/>
              <a:t>19/10/2019</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7F107201-0C6D-4B1C-A9C7-A1F77F5D651A}" type="slidenum">
              <a:rPr lang="es-ES_tradnl" smtClean="0"/>
              <a:pPr/>
              <a:t>‹Nº›</a:t>
            </a:fld>
            <a:endParaRPr lang="es-ES_tradnl"/>
          </a:p>
        </p:txBody>
      </p:sp>
    </p:spTree>
    <p:extLst>
      <p:ext uri="{BB962C8B-B14F-4D97-AF65-F5344CB8AC3E}">
        <p14:creationId xmlns:p14="http://schemas.microsoft.com/office/powerpoint/2010/main" xmlns="" val="2625295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C3EF9CAD-A1BB-41E8-B323-B99DE8919FA2}" type="datetimeFigureOut">
              <a:rPr lang="es-ES_tradnl" smtClean="0"/>
              <a:pPr/>
              <a:t>19/10/2019</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7F107201-0C6D-4B1C-A9C7-A1F77F5D651A}" type="slidenum">
              <a:rPr lang="es-ES_tradnl" smtClean="0"/>
              <a:pPr/>
              <a:t>‹Nº›</a:t>
            </a:fld>
            <a:endParaRPr lang="es-ES_tradnl"/>
          </a:p>
        </p:txBody>
      </p:sp>
    </p:spTree>
    <p:extLst>
      <p:ext uri="{BB962C8B-B14F-4D97-AF65-F5344CB8AC3E}">
        <p14:creationId xmlns:p14="http://schemas.microsoft.com/office/powerpoint/2010/main" xmlns="" val="2974394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3EF9CAD-A1BB-41E8-B323-B99DE8919FA2}" type="datetimeFigureOut">
              <a:rPr lang="es-ES_tradnl" smtClean="0"/>
              <a:pPr/>
              <a:t>19/10/2019</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7F107201-0C6D-4B1C-A9C7-A1F77F5D651A}" type="slidenum">
              <a:rPr lang="es-ES_tradnl" smtClean="0"/>
              <a:pPr/>
              <a:t>‹Nº›</a:t>
            </a:fld>
            <a:endParaRPr lang="es-ES_tradnl"/>
          </a:p>
        </p:txBody>
      </p:sp>
    </p:spTree>
    <p:extLst>
      <p:ext uri="{BB962C8B-B14F-4D97-AF65-F5344CB8AC3E}">
        <p14:creationId xmlns:p14="http://schemas.microsoft.com/office/powerpoint/2010/main" xmlns="" val="29002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fecha"/>
          <p:cNvSpPr>
            <a:spLocks noGrp="1"/>
          </p:cNvSpPr>
          <p:nvPr>
            <p:ph type="dt" sz="half" idx="10"/>
          </p:nvPr>
        </p:nvSpPr>
        <p:spPr/>
        <p:txBody>
          <a:bodyPr/>
          <a:lstStyle/>
          <a:p>
            <a:fld id="{C3EF9CAD-A1BB-41E8-B323-B99DE8919FA2}" type="datetimeFigureOut">
              <a:rPr lang="es-ES_tradnl" smtClean="0"/>
              <a:pPr/>
              <a:t>19/10/2019</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7F107201-0C6D-4B1C-A9C7-A1F77F5D651A}" type="slidenum">
              <a:rPr lang="es-ES_tradnl" smtClean="0"/>
              <a:pPr/>
              <a:t>‹Nº›</a:t>
            </a:fld>
            <a:endParaRPr lang="es-ES_tradnl"/>
          </a:p>
        </p:txBody>
      </p:sp>
    </p:spTree>
    <p:extLst>
      <p:ext uri="{BB962C8B-B14F-4D97-AF65-F5344CB8AC3E}">
        <p14:creationId xmlns:p14="http://schemas.microsoft.com/office/powerpoint/2010/main" xmlns="" val="198299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6 Marcador de fecha"/>
          <p:cNvSpPr>
            <a:spLocks noGrp="1"/>
          </p:cNvSpPr>
          <p:nvPr>
            <p:ph type="dt" sz="half" idx="10"/>
          </p:nvPr>
        </p:nvSpPr>
        <p:spPr/>
        <p:txBody>
          <a:bodyPr/>
          <a:lstStyle/>
          <a:p>
            <a:fld id="{C3EF9CAD-A1BB-41E8-B323-B99DE8919FA2}" type="datetimeFigureOut">
              <a:rPr lang="es-ES_tradnl" smtClean="0"/>
              <a:pPr/>
              <a:t>19/10/2019</a:t>
            </a:fld>
            <a:endParaRPr lang="es-ES_tradnl"/>
          </a:p>
        </p:txBody>
      </p:sp>
      <p:sp>
        <p:nvSpPr>
          <p:cNvPr id="8" name="7 Marcador de pie de página"/>
          <p:cNvSpPr>
            <a:spLocks noGrp="1"/>
          </p:cNvSpPr>
          <p:nvPr>
            <p:ph type="ftr" sz="quarter" idx="11"/>
          </p:nvPr>
        </p:nvSpPr>
        <p:spPr/>
        <p:txBody>
          <a:bodyPr/>
          <a:lstStyle/>
          <a:p>
            <a:endParaRPr lang="es-ES_tradnl"/>
          </a:p>
        </p:txBody>
      </p:sp>
      <p:sp>
        <p:nvSpPr>
          <p:cNvPr id="9" name="8 Marcador de número de diapositiva"/>
          <p:cNvSpPr>
            <a:spLocks noGrp="1"/>
          </p:cNvSpPr>
          <p:nvPr>
            <p:ph type="sldNum" sz="quarter" idx="12"/>
          </p:nvPr>
        </p:nvSpPr>
        <p:spPr/>
        <p:txBody>
          <a:bodyPr/>
          <a:lstStyle/>
          <a:p>
            <a:fld id="{7F107201-0C6D-4B1C-A9C7-A1F77F5D651A}" type="slidenum">
              <a:rPr lang="es-ES_tradnl" smtClean="0"/>
              <a:pPr/>
              <a:t>‹Nº›</a:t>
            </a:fld>
            <a:endParaRPr lang="es-ES_tradnl"/>
          </a:p>
        </p:txBody>
      </p:sp>
    </p:spTree>
    <p:extLst>
      <p:ext uri="{BB962C8B-B14F-4D97-AF65-F5344CB8AC3E}">
        <p14:creationId xmlns:p14="http://schemas.microsoft.com/office/powerpoint/2010/main" xmlns="" val="696697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fecha"/>
          <p:cNvSpPr>
            <a:spLocks noGrp="1"/>
          </p:cNvSpPr>
          <p:nvPr>
            <p:ph type="dt" sz="half" idx="10"/>
          </p:nvPr>
        </p:nvSpPr>
        <p:spPr/>
        <p:txBody>
          <a:bodyPr/>
          <a:lstStyle/>
          <a:p>
            <a:fld id="{C3EF9CAD-A1BB-41E8-B323-B99DE8919FA2}" type="datetimeFigureOut">
              <a:rPr lang="es-ES_tradnl" smtClean="0"/>
              <a:pPr/>
              <a:t>19/10/2019</a:t>
            </a:fld>
            <a:endParaRPr lang="es-ES_tradnl"/>
          </a:p>
        </p:txBody>
      </p:sp>
      <p:sp>
        <p:nvSpPr>
          <p:cNvPr id="4" name="3 Marcador de pie de página"/>
          <p:cNvSpPr>
            <a:spLocks noGrp="1"/>
          </p:cNvSpPr>
          <p:nvPr>
            <p:ph type="ftr" sz="quarter" idx="11"/>
          </p:nvPr>
        </p:nvSpPr>
        <p:spPr/>
        <p:txBody>
          <a:bodyPr/>
          <a:lstStyle/>
          <a:p>
            <a:endParaRPr lang="es-ES_tradnl"/>
          </a:p>
        </p:txBody>
      </p:sp>
      <p:sp>
        <p:nvSpPr>
          <p:cNvPr id="5" name="4 Marcador de número de diapositiva"/>
          <p:cNvSpPr>
            <a:spLocks noGrp="1"/>
          </p:cNvSpPr>
          <p:nvPr>
            <p:ph type="sldNum" sz="quarter" idx="12"/>
          </p:nvPr>
        </p:nvSpPr>
        <p:spPr/>
        <p:txBody>
          <a:bodyPr/>
          <a:lstStyle/>
          <a:p>
            <a:fld id="{7F107201-0C6D-4B1C-A9C7-A1F77F5D651A}" type="slidenum">
              <a:rPr lang="es-ES_tradnl" smtClean="0"/>
              <a:pPr/>
              <a:t>‹Nº›</a:t>
            </a:fld>
            <a:endParaRPr lang="es-ES_tradnl"/>
          </a:p>
        </p:txBody>
      </p:sp>
    </p:spTree>
    <p:extLst>
      <p:ext uri="{BB962C8B-B14F-4D97-AF65-F5344CB8AC3E}">
        <p14:creationId xmlns:p14="http://schemas.microsoft.com/office/powerpoint/2010/main" xmlns="" val="2370825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3EF9CAD-A1BB-41E8-B323-B99DE8919FA2}" type="datetimeFigureOut">
              <a:rPr lang="es-ES_tradnl" smtClean="0"/>
              <a:pPr/>
              <a:t>19/10/2019</a:t>
            </a:fld>
            <a:endParaRPr lang="es-ES_tradnl"/>
          </a:p>
        </p:txBody>
      </p:sp>
      <p:sp>
        <p:nvSpPr>
          <p:cNvPr id="3" name="2 Marcador de pie de página"/>
          <p:cNvSpPr>
            <a:spLocks noGrp="1"/>
          </p:cNvSpPr>
          <p:nvPr>
            <p:ph type="ftr" sz="quarter" idx="11"/>
          </p:nvPr>
        </p:nvSpPr>
        <p:spPr/>
        <p:txBody>
          <a:bodyPr/>
          <a:lstStyle/>
          <a:p>
            <a:endParaRPr lang="es-ES_tradnl"/>
          </a:p>
        </p:txBody>
      </p:sp>
      <p:sp>
        <p:nvSpPr>
          <p:cNvPr id="4" name="3 Marcador de número de diapositiva"/>
          <p:cNvSpPr>
            <a:spLocks noGrp="1"/>
          </p:cNvSpPr>
          <p:nvPr>
            <p:ph type="sldNum" sz="quarter" idx="12"/>
          </p:nvPr>
        </p:nvSpPr>
        <p:spPr/>
        <p:txBody>
          <a:bodyPr/>
          <a:lstStyle/>
          <a:p>
            <a:fld id="{7F107201-0C6D-4B1C-A9C7-A1F77F5D651A}" type="slidenum">
              <a:rPr lang="es-ES_tradnl" smtClean="0"/>
              <a:pPr/>
              <a:t>‹Nº›</a:t>
            </a:fld>
            <a:endParaRPr lang="es-ES_tradnl"/>
          </a:p>
        </p:txBody>
      </p:sp>
    </p:spTree>
    <p:extLst>
      <p:ext uri="{BB962C8B-B14F-4D97-AF65-F5344CB8AC3E}">
        <p14:creationId xmlns:p14="http://schemas.microsoft.com/office/powerpoint/2010/main" xmlns="" val="2929521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_tradn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3EF9CAD-A1BB-41E8-B323-B99DE8919FA2}" type="datetimeFigureOut">
              <a:rPr lang="es-ES_tradnl" smtClean="0"/>
              <a:pPr/>
              <a:t>19/10/2019</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7F107201-0C6D-4B1C-A9C7-A1F77F5D651A}" type="slidenum">
              <a:rPr lang="es-ES_tradnl" smtClean="0"/>
              <a:pPr/>
              <a:t>‹Nº›</a:t>
            </a:fld>
            <a:endParaRPr lang="es-ES_tradnl"/>
          </a:p>
        </p:txBody>
      </p:sp>
    </p:spTree>
    <p:extLst>
      <p:ext uri="{BB962C8B-B14F-4D97-AF65-F5344CB8AC3E}">
        <p14:creationId xmlns:p14="http://schemas.microsoft.com/office/powerpoint/2010/main" xmlns="" val="208399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_tradn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3EF9CAD-A1BB-41E8-B323-B99DE8919FA2}" type="datetimeFigureOut">
              <a:rPr lang="es-ES_tradnl" smtClean="0"/>
              <a:pPr/>
              <a:t>19/10/2019</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7F107201-0C6D-4B1C-A9C7-A1F77F5D651A}" type="slidenum">
              <a:rPr lang="es-ES_tradnl" smtClean="0"/>
              <a:pPr/>
              <a:t>‹Nº›</a:t>
            </a:fld>
            <a:endParaRPr lang="es-ES_tradnl"/>
          </a:p>
        </p:txBody>
      </p:sp>
    </p:spTree>
    <p:extLst>
      <p:ext uri="{BB962C8B-B14F-4D97-AF65-F5344CB8AC3E}">
        <p14:creationId xmlns:p14="http://schemas.microsoft.com/office/powerpoint/2010/main" xmlns="" val="189183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EF9CAD-A1BB-41E8-B323-B99DE8919FA2}" type="datetimeFigureOut">
              <a:rPr lang="es-ES_tradnl" smtClean="0"/>
              <a:pPr/>
              <a:t>19/10/2019</a:t>
            </a:fld>
            <a:endParaRPr lang="es-ES_tradn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07201-0C6D-4B1C-A9C7-A1F77F5D651A}" type="slidenum">
              <a:rPr lang="es-ES_tradnl" smtClean="0"/>
              <a:pPr/>
              <a:t>‹Nº›</a:t>
            </a:fld>
            <a:endParaRPr lang="es-ES_tradnl"/>
          </a:p>
        </p:txBody>
      </p:sp>
    </p:spTree>
    <p:extLst>
      <p:ext uri="{BB962C8B-B14F-4D97-AF65-F5344CB8AC3E}">
        <p14:creationId xmlns:p14="http://schemas.microsoft.com/office/powerpoint/2010/main" xmlns="" val="2598486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C:\Users\Administrador\Desktop\pah\stop-desahucioscasa-5-3-e1290876216325.jpg"/>
          <p:cNvPicPr/>
          <p:nvPr/>
        </p:nvPicPr>
        <p:blipFill>
          <a:blip r:embed="rId2"/>
          <a:srcRect/>
          <a:stretch>
            <a:fillRect/>
          </a:stretch>
        </p:blipFill>
        <p:spPr bwMode="auto">
          <a:xfrm>
            <a:off x="317413" y="167315"/>
            <a:ext cx="2676525" cy="2676525"/>
          </a:xfrm>
          <a:prstGeom prst="rect">
            <a:avLst/>
          </a:prstGeom>
          <a:noFill/>
          <a:ln w="9525">
            <a:noFill/>
            <a:miter lim="800000"/>
            <a:headEnd/>
            <a:tailEnd/>
          </a:ln>
        </p:spPr>
      </p:pic>
      <p:sp>
        <p:nvSpPr>
          <p:cNvPr id="7" name="6 CuadroTexto"/>
          <p:cNvSpPr txBox="1"/>
          <p:nvPr/>
        </p:nvSpPr>
        <p:spPr>
          <a:xfrm flipV="1">
            <a:off x="807225" y="2821478"/>
            <a:ext cx="3044695" cy="2655004"/>
          </a:xfrm>
          <a:prstGeom prst="rect">
            <a:avLst/>
          </a:prstGeom>
          <a:noFill/>
        </p:spPr>
        <p:txBody>
          <a:bodyPr wrap="square" rtlCol="0">
            <a:spAutoFit/>
          </a:bodyPr>
          <a:lstStyle/>
          <a:p>
            <a:endParaRPr lang="es-ES_tradnl" dirty="0"/>
          </a:p>
        </p:txBody>
      </p:sp>
      <p:sp>
        <p:nvSpPr>
          <p:cNvPr id="8" name="Text Box 2"/>
          <p:cNvSpPr txBox="1">
            <a:spLocks noChangeArrowheads="1"/>
          </p:cNvSpPr>
          <p:nvPr/>
        </p:nvSpPr>
        <p:spPr bwMode="auto">
          <a:xfrm>
            <a:off x="218429" y="2843840"/>
            <a:ext cx="2876550" cy="579438"/>
          </a:xfrm>
          <a:prstGeom prst="rect">
            <a:avLst/>
          </a:prstGeom>
          <a:solidFill>
            <a:srgbClr val="A20000"/>
          </a:solidFill>
          <a:ln w="57150" cmpd="dbl">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altLang="es-ES_tradnl" sz="3600" b="0" i="0" u="none" strike="noStrike" cap="none" normalizeH="0" baseline="0" dirty="0" smtClean="0">
                <a:ln>
                  <a:noFill/>
                </a:ln>
                <a:solidFill>
                  <a:srgbClr val="FFFFFF"/>
                </a:solidFill>
                <a:effectLst/>
                <a:latin typeface="Franklin Gothic Medium Cond" pitchFamily="34" charset="0"/>
                <a:cs typeface="Arial" pitchFamily="34" charset="0"/>
              </a:rPr>
              <a:t>GRANADA 15M</a:t>
            </a:r>
            <a:endParaRPr kumimoji="0" lang="es-ES_tradnl" alt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Text Box 4"/>
          <p:cNvSpPr txBox="1">
            <a:spLocks noChangeArrowheads="1"/>
          </p:cNvSpPr>
          <p:nvPr/>
        </p:nvSpPr>
        <p:spPr bwMode="auto">
          <a:xfrm>
            <a:off x="4644008" y="332656"/>
            <a:ext cx="3622675" cy="1863725"/>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_tradnl" altLang="es-ES_tradnl" sz="12000" b="0" i="0" u="none" strike="noStrike" cap="none" normalizeH="0" baseline="0" dirty="0" smtClean="0">
                <a:ln>
                  <a:noFill/>
                </a:ln>
                <a:solidFill>
                  <a:schemeClr val="tx1"/>
                </a:solidFill>
                <a:effectLst/>
                <a:latin typeface="Franklin Gothic Heavy" pitchFamily="34" charset="0"/>
                <a:cs typeface="Arial" pitchFamily="34" charset="0"/>
              </a:rPr>
              <a:t>Guía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Text Box 5"/>
          <p:cNvSpPr txBox="1">
            <a:spLocks noChangeArrowheads="1"/>
          </p:cNvSpPr>
          <p:nvPr/>
        </p:nvSpPr>
        <p:spPr bwMode="auto">
          <a:xfrm>
            <a:off x="3854450" y="2114550"/>
            <a:ext cx="2222500" cy="1776413"/>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_tradnl" altLang="es-ES_tradnl" sz="12000" b="0" i="0" u="none" strike="noStrike" cap="none" normalizeH="0" baseline="0" dirty="0" smtClean="0">
                <a:ln>
                  <a:noFill/>
                </a:ln>
                <a:solidFill>
                  <a:schemeClr val="tx1"/>
                </a:solidFill>
                <a:effectLst/>
                <a:latin typeface="Franklin Gothic Heavy" pitchFamily="34" charset="0"/>
                <a:cs typeface="Arial" pitchFamily="34" charset="0"/>
              </a:rPr>
              <a:t>de</a:t>
            </a:r>
            <a:endParaRPr kumimoji="0" lang="es-ES_tradnl" alt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Text Box 6"/>
          <p:cNvSpPr txBox="1">
            <a:spLocks noChangeArrowheads="1"/>
          </p:cNvSpPr>
          <p:nvPr/>
        </p:nvSpPr>
        <p:spPr bwMode="auto">
          <a:xfrm>
            <a:off x="807225" y="3664122"/>
            <a:ext cx="7756535" cy="157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_tradnl" altLang="es-ES_tradnl" sz="11500" b="0" i="0" u="none" strike="noStrike" cap="none" normalizeH="0" baseline="0" dirty="0" smtClean="0">
                <a:ln>
                  <a:noFill/>
                </a:ln>
                <a:solidFill>
                  <a:schemeClr val="tx1"/>
                </a:solidFill>
                <a:effectLst/>
                <a:latin typeface="Franklin Gothic Heavy" pitchFamily="34" charset="0"/>
                <a:cs typeface="Arial" pitchFamily="34" charset="0"/>
              </a:rPr>
              <a:t>Formación</a:t>
            </a:r>
            <a:endParaRPr kumimoji="0" lang="es-ES_tradnl" alt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Text Box 7"/>
          <p:cNvSpPr txBox="1">
            <a:spLocks noChangeArrowheads="1"/>
          </p:cNvSpPr>
          <p:nvPr/>
        </p:nvSpPr>
        <p:spPr bwMode="auto">
          <a:xfrm>
            <a:off x="238125" y="5364163"/>
            <a:ext cx="8028558" cy="7400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s-ES_tradnl" altLang="es-ES_tradnl" sz="1600" b="0" i="0" u="none" strike="noStrike" cap="none" normalizeH="0" baseline="0" dirty="0" smtClean="0">
                <a:ln>
                  <a:noFill/>
                </a:ln>
                <a:solidFill>
                  <a:schemeClr val="tx1"/>
                </a:solidFill>
                <a:effectLst/>
                <a:latin typeface="Verdana" pitchFamily="34" charset="0"/>
                <a:cs typeface="Arial" pitchFamily="34" charset="0"/>
              </a:rPr>
              <a:t>Las primeras herramientas necesarias para luchar y solucionar tu problema hipotecario y poder apoyar a otros afectados. </a:t>
            </a:r>
            <a:endParaRPr kumimoji="0" lang="es-ES_tradnl" alt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14 Rectángulo"/>
          <p:cNvSpPr/>
          <p:nvPr/>
        </p:nvSpPr>
        <p:spPr>
          <a:xfrm>
            <a:off x="5628031" y="5742755"/>
            <a:ext cx="1430320" cy="369332"/>
          </a:xfrm>
          <a:prstGeom prst="rect">
            <a:avLst/>
          </a:prstGeom>
        </p:spPr>
        <p:txBody>
          <a:bodyPr wrap="square">
            <a:spAutoFit/>
          </a:bodyPr>
          <a:lstStyle/>
          <a:p>
            <a:r>
              <a:rPr lang="es-ES_tradnl" b="1" dirty="0" smtClean="0"/>
              <a:t>¡ APRENDE</a:t>
            </a:r>
            <a:r>
              <a:rPr lang="es-ES_tradnl" dirty="0" smtClean="0"/>
              <a:t> </a:t>
            </a:r>
            <a:r>
              <a:rPr lang="es-ES_tradnl" b="1" dirty="0"/>
              <a:t>!</a:t>
            </a:r>
          </a:p>
        </p:txBody>
      </p:sp>
    </p:spTree>
    <p:extLst>
      <p:ext uri="{BB962C8B-B14F-4D97-AF65-F5344CB8AC3E}">
        <p14:creationId xmlns:p14="http://schemas.microsoft.com/office/powerpoint/2010/main" xmlns="" val="3740740038"/>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4">
                                            <p:txEl>
                                              <p:pRg st="0" end="0"/>
                                            </p:txEl>
                                          </p:spTgt>
                                        </p:tgtEl>
                                        <p:attrNameLst>
                                          <p:attrName>style.visibility</p:attrName>
                                        </p:attrNameLst>
                                      </p:cBhvr>
                                      <p:to>
                                        <p:strVal val="visible"/>
                                      </p:to>
                                    </p:set>
                                    <p:animEffect transition="in" filter="fade">
                                      <p:cBhvr>
                                        <p:cTn id="41" dur="1000"/>
                                        <p:tgtEl>
                                          <p:spTgt spid="14">
                                            <p:txEl>
                                              <p:pRg st="0" end="0"/>
                                            </p:txEl>
                                          </p:spTgt>
                                        </p:tgtEl>
                                      </p:cBhvr>
                                    </p:animEffect>
                                    <p:anim calcmode="lin" valueType="num">
                                      <p:cBhvr>
                                        <p:cTn id="42"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43"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 calcmode="lin" valueType="num">
                                      <p:cBhvr additive="base">
                                        <p:cTn id="48" dur="500" fill="hold"/>
                                        <p:tgtEl>
                                          <p:spTgt spid="15"/>
                                        </p:tgtEl>
                                        <p:attrNameLst>
                                          <p:attrName>ppt_x</p:attrName>
                                        </p:attrNameLst>
                                      </p:cBhvr>
                                      <p:tavLst>
                                        <p:tav tm="0">
                                          <p:val>
                                            <p:strVal val="#ppt_x"/>
                                          </p:val>
                                        </p:tav>
                                        <p:tav tm="100000">
                                          <p:val>
                                            <p:strVal val="#ppt_x"/>
                                          </p:val>
                                        </p:tav>
                                      </p:tavLst>
                                    </p:anim>
                                    <p:anim calcmode="lin" valueType="num">
                                      <p:cBhvr additive="base">
                                        <p:cTn id="4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2" grpId="0" animBg="1"/>
      <p:bldP spid="13" grpId="0"/>
      <p:bldP spid="14" grpId="0" build="p"/>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116632"/>
            <a:ext cx="91440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dirty="0" smtClean="0"/>
              <a:t>NO DEJAR A LA BANCA </a:t>
            </a:r>
            <a:r>
              <a:rPr lang="es-ES" b="1" dirty="0" smtClean="0">
                <a:solidFill>
                  <a:srgbClr val="FF0000"/>
                </a:solidFill>
              </a:rPr>
              <a:t>(SEA DIRECTOR O INTERVENTOR) </a:t>
            </a:r>
            <a:r>
              <a:rPr lang="es-ES" dirty="0" smtClean="0">
                <a:solidFill>
                  <a:schemeClr val="tx1"/>
                </a:solidFill>
              </a:rPr>
              <a:t>ABRIR FISURAS ENTRE LOS  MEDIADORES O PERSONAS DEL GRUPO.</a:t>
            </a:r>
            <a:endParaRPr lang="es-ES" dirty="0">
              <a:solidFill>
                <a:schemeClr val="tx1"/>
              </a:solidFill>
            </a:endParaRPr>
          </a:p>
        </p:txBody>
      </p:sp>
      <p:sp>
        <p:nvSpPr>
          <p:cNvPr id="3" name="2 Rectángulo"/>
          <p:cNvSpPr/>
          <p:nvPr/>
        </p:nvSpPr>
        <p:spPr>
          <a:xfrm>
            <a:off x="107504" y="1412776"/>
            <a:ext cx="9036496"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TENER CLARO QUE LAS SOLUCIONES COMO SIEMPRE VIENEN DE ARRIBA,NI EL DIRECTOR NI LOS EMPLEADOS TIENEN ATRIBUCIONES PARA ARREGLAR LOS CASOS </a:t>
            </a:r>
            <a:r>
              <a:rPr lang="es-ES" b="1" dirty="0" smtClean="0">
                <a:solidFill>
                  <a:srgbClr val="FF0000"/>
                </a:solidFill>
              </a:rPr>
              <a:t>( INTENTAR LLEGAR LO MAS ARRIBA POSIBLE) </a:t>
            </a:r>
            <a:endParaRPr lang="es-ES" b="1" dirty="0">
              <a:solidFill>
                <a:srgbClr val="FF0000"/>
              </a:solidFill>
            </a:endParaRPr>
          </a:p>
        </p:txBody>
      </p:sp>
      <p:sp>
        <p:nvSpPr>
          <p:cNvPr id="4" name="3 Rectángulo"/>
          <p:cNvSpPr/>
          <p:nvPr/>
        </p:nvSpPr>
        <p:spPr>
          <a:xfrm>
            <a:off x="0" y="2492896"/>
            <a:ext cx="9144000" cy="914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 dirty="0" smtClean="0"/>
              <a:t>INTENTAR PEDIR LOS ACUERDOS POR ESCRITO,O LOGRAR UNA INTENCION  DE SOLUCION POR PARTE DEL BANCO ANTES DE ABANDONAR LA SUCURSAL</a:t>
            </a:r>
            <a:endParaRPr lang="es-ES" dirty="0"/>
          </a:p>
        </p:txBody>
      </p:sp>
      <p:sp>
        <p:nvSpPr>
          <p:cNvPr id="5" name="4 Rectángulo"/>
          <p:cNvSpPr/>
          <p:nvPr/>
        </p:nvSpPr>
        <p:spPr>
          <a:xfrm>
            <a:off x="0" y="3573016"/>
            <a:ext cx="9144000" cy="9144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s-ES" dirty="0" smtClean="0"/>
              <a:t>LAS ULTIMAS ACCIONES QUE SE ESTAN HACIENDO, </a:t>
            </a:r>
            <a:r>
              <a:rPr lang="es-ES" b="1" dirty="0" smtClean="0">
                <a:solidFill>
                  <a:srgbClr val="C00000"/>
                </a:solidFill>
              </a:rPr>
              <a:t>SON METODOS LEGALES Y PACIFICOS DE CANSINISMO:</a:t>
            </a:r>
            <a:endParaRPr lang="es-ES" b="1" dirty="0">
              <a:solidFill>
                <a:srgbClr val="C00000"/>
              </a:solidFill>
            </a:endParaRPr>
          </a:p>
        </p:txBody>
      </p:sp>
      <p:sp>
        <p:nvSpPr>
          <p:cNvPr id="6" name="5 Rectángulo"/>
          <p:cNvSpPr/>
          <p:nvPr/>
        </p:nvSpPr>
        <p:spPr>
          <a:xfrm>
            <a:off x="-23740" y="4627984"/>
            <a:ext cx="9144000" cy="223001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 dirty="0" smtClean="0"/>
              <a:t>HAY EJEMPLOS QUE HAY QUE IR REFINANDO UN POCO ,LA TIPICA PREGUNTA DE COMO SE PUEDE ABRIR UNA CUENTA ,CUANTO DINERO ES EL MINIMO QUE TE OFRECEN . A TENER EN CUENTA  QUE HAY QUE SABER QUE ES UN ASUNTO COMPLEJO Y QUE NECESITAS TIEMPO PARA ACLARARTE.</a:t>
            </a:r>
          </a:p>
          <a:p>
            <a:pPr algn="ctr"/>
            <a:r>
              <a:rPr lang="es-ES" dirty="0" smtClean="0"/>
              <a:t>IGUAL QUIERES QUE TE LEAN LOS 26 FOLIOS CON LETRA MINUSCULA QUE TIENEN SOBRE LAS TARIFAS APLICABLES ,POR EJEMPLO (</a:t>
            </a:r>
            <a:r>
              <a:rPr lang="es-ES" b="1" dirty="0" smtClean="0">
                <a:solidFill>
                  <a:srgbClr val="C00000"/>
                </a:solidFill>
              </a:rPr>
              <a:t>ES QUE NO PUEDO LEER ESA LETRA TAN PEQUEÑA NO ME E TRAIDO LAS GAFAS ¿ME DEJA UNA LUPA</a:t>
            </a:r>
            <a:r>
              <a:rPr lang="es-ES" dirty="0" smtClean="0">
                <a:solidFill>
                  <a:srgbClr val="C00000"/>
                </a:solidFill>
              </a:rPr>
              <a:t>? </a:t>
            </a:r>
            <a:r>
              <a:rPr lang="es-ES" dirty="0" smtClean="0"/>
              <a:t>) ETC.</a:t>
            </a:r>
            <a:endParaRPr lang="es-ES" dirty="0"/>
          </a:p>
        </p:txBody>
      </p:sp>
    </p:spTree>
    <p:extLst>
      <p:ext uri="{BB962C8B-B14F-4D97-AF65-F5344CB8AC3E}">
        <p14:creationId xmlns:p14="http://schemas.microsoft.com/office/powerpoint/2010/main" xmlns="" val="2123193942"/>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1000" fill="hold"/>
                                        <p:tgtEl>
                                          <p:spTgt spid="5"/>
                                        </p:tgtEl>
                                        <p:attrNameLst>
                                          <p:attrName>ppt_w</p:attrName>
                                        </p:attrNameLst>
                                      </p:cBhvr>
                                      <p:tavLst>
                                        <p:tav tm="0">
                                          <p:val>
                                            <p:fltVal val="0"/>
                                          </p:val>
                                        </p:tav>
                                        <p:tav tm="100000">
                                          <p:val>
                                            <p:strVal val="#ppt_w"/>
                                          </p:val>
                                        </p:tav>
                                      </p:tavLst>
                                    </p:anim>
                                    <p:anim calcmode="lin" valueType="num">
                                      <p:cBhvr>
                                        <p:cTn id="28" dur="1000" fill="hold"/>
                                        <p:tgtEl>
                                          <p:spTgt spid="5"/>
                                        </p:tgtEl>
                                        <p:attrNameLst>
                                          <p:attrName>ppt_h</p:attrName>
                                        </p:attrNameLst>
                                      </p:cBhvr>
                                      <p:tavLst>
                                        <p:tav tm="0">
                                          <p:val>
                                            <p:fltVal val="0"/>
                                          </p:val>
                                        </p:tav>
                                        <p:tav tm="100000">
                                          <p:val>
                                            <p:strVal val="#ppt_h"/>
                                          </p:val>
                                        </p:tav>
                                      </p:tavLst>
                                    </p:anim>
                                    <p:anim calcmode="lin" valueType="num">
                                      <p:cBhvr>
                                        <p:cTn id="29" dur="1000" fill="hold"/>
                                        <p:tgtEl>
                                          <p:spTgt spid="5"/>
                                        </p:tgtEl>
                                        <p:attrNameLst>
                                          <p:attrName>style.rotation</p:attrName>
                                        </p:attrNameLst>
                                      </p:cBhvr>
                                      <p:tavLst>
                                        <p:tav tm="0">
                                          <p:val>
                                            <p:fltVal val="90"/>
                                          </p:val>
                                        </p:tav>
                                        <p:tav tm="100000">
                                          <p:val>
                                            <p:fltVal val="0"/>
                                          </p:val>
                                        </p:tav>
                                      </p:tavLst>
                                    </p:anim>
                                    <p:animEffect transition="in" filter="fade">
                                      <p:cBhvr>
                                        <p:cTn id="30" dur="10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fltVal val="0"/>
                                          </p:val>
                                        </p:tav>
                                        <p:tav tm="100000">
                                          <p:val>
                                            <p:strVal val="#ppt_w"/>
                                          </p:val>
                                        </p:tav>
                                      </p:tavLst>
                                    </p:anim>
                                    <p:anim calcmode="lin" valueType="num">
                                      <p:cBhvr>
                                        <p:cTn id="36" dur="500" fill="hold"/>
                                        <p:tgtEl>
                                          <p:spTgt spid="6"/>
                                        </p:tgtEl>
                                        <p:attrNameLst>
                                          <p:attrName>ppt_h</p:attrName>
                                        </p:attrNameLst>
                                      </p:cBhvr>
                                      <p:tavLst>
                                        <p:tav tm="0">
                                          <p:val>
                                            <p:fltVal val="0"/>
                                          </p:val>
                                        </p:tav>
                                        <p:tav tm="100000">
                                          <p:val>
                                            <p:strVal val="#ppt_h"/>
                                          </p:val>
                                        </p:tav>
                                      </p:tavLst>
                                    </p:anim>
                                    <p:animEffect transition="in" filter="fade">
                                      <p:cBhvr>
                                        <p:cTn id="3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7504" y="710625"/>
            <a:ext cx="9036496"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ES" dirty="0" smtClean="0"/>
              <a:t>ESTO ES SOLO UN PROTOCOLO DE ACTUACION PARA CUANDO SE HAGA  ALGUNA ACCION DENTRO Y FUERA DE ALGUNA SUCURSAL Y NO TENGAMOS  PERMISO COMO SIEMPRE DE REUNION ,</a:t>
            </a:r>
            <a:r>
              <a:rPr lang="es-ES" b="1" dirty="0" smtClean="0">
                <a:solidFill>
                  <a:srgbClr val="C00000"/>
                </a:solidFill>
              </a:rPr>
              <a:t>SIEMPRE PACIFICA NUNCA VIOLENTA</a:t>
            </a:r>
            <a:endParaRPr lang="es-ES" b="1" dirty="0">
              <a:solidFill>
                <a:srgbClr val="C00000"/>
              </a:solidFill>
            </a:endParaRPr>
          </a:p>
        </p:txBody>
      </p:sp>
      <p:sp>
        <p:nvSpPr>
          <p:cNvPr id="3" name="2 Rectángulo"/>
          <p:cNvSpPr/>
          <p:nvPr/>
        </p:nvSpPr>
        <p:spPr>
          <a:xfrm>
            <a:off x="107504" y="1988840"/>
            <a:ext cx="9036496" cy="163448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ES" dirty="0" smtClean="0"/>
              <a:t>ANTE CUALQUIER DUDA SIEMPRE EN TODAS Y CADA UNA DE LAS ACCIONES HAY RESPONSABLES DE DICHA ACCION SON LOS PRIMEROS QUE ENTREGAN SU D.N.I.  TANTO FUERA COMO DENTRO  DE LAS SUCURSALES SI SE TIENE ALGUNA DUDA ANTES DE LA ACCION PREGUNTAREMOS QUE SE HACE AL RESPONSABLE DE DICHA ACCION</a:t>
            </a:r>
            <a:endParaRPr lang="es-ES" dirty="0"/>
          </a:p>
        </p:txBody>
      </p:sp>
      <p:sp>
        <p:nvSpPr>
          <p:cNvPr id="4" name="3 Rectángulo"/>
          <p:cNvSpPr/>
          <p:nvPr/>
        </p:nvSpPr>
        <p:spPr>
          <a:xfrm>
            <a:off x="0" y="4005064"/>
            <a:ext cx="9144000" cy="19442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SI ES POR CANSINISMO NO TENEMOS QUE TEMER NADA PUES NO ESTAMOS HACIENDO NADA ILEGAL, SOLO  ES HACERLES TRABAJAR SIN TOMAR REPRESALIAS CON LOS TRABAJADORES PUES ELLOS ESTAN REALIZANDO SU TRABAJO Y NO PUEDEN DENUNCIAR NADA DE NADA </a:t>
            </a:r>
          </a:p>
          <a:p>
            <a:pPr algn="ctr"/>
            <a:r>
              <a:rPr lang="es-ES" b="1" dirty="0" smtClean="0">
                <a:solidFill>
                  <a:srgbClr val="C00000"/>
                </a:solidFill>
              </a:rPr>
              <a:t>EL PROTOCOLO DE ACTUACION ES PARA TENER UNA REFERENCIA SOLO Y ESCLUCIVAMENTE PARA QUITARNOS EL MIEDO EL CUAL NO HAY QUE TENER  PUES ESTAMOS REEVINDICANDO NUESTROS DERECHOS Y DIGNIDAD </a:t>
            </a:r>
            <a:endParaRPr lang="es-ES" b="1" dirty="0">
              <a:solidFill>
                <a:srgbClr val="C00000"/>
              </a:solidFill>
            </a:endParaRPr>
          </a:p>
        </p:txBody>
      </p:sp>
    </p:spTree>
    <p:extLst>
      <p:ext uri="{BB962C8B-B14F-4D97-AF65-F5344CB8AC3E}">
        <p14:creationId xmlns:p14="http://schemas.microsoft.com/office/powerpoint/2010/main" xmlns="" val="1055621758"/>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FA17FE1D-2576-4912-AC2B-1A5C5B1FC7E3}" type="slidenum">
              <a:rPr lang="es-ES" smtClean="0"/>
              <a:pPr/>
              <a:t>12</a:t>
            </a:fld>
            <a:endParaRPr lang="es-ES" dirty="0"/>
          </a:p>
        </p:txBody>
      </p:sp>
      <p:pic>
        <p:nvPicPr>
          <p:cNvPr id="3" name="gráficos1"/>
          <p:cNvPicPr/>
          <p:nvPr/>
        </p:nvPicPr>
        <p:blipFill>
          <a:blip r:embed="rId2" cstate="print">
            <a:alphaModFix/>
            <a:lum/>
          </a:blip>
          <a:srcRect/>
          <a:stretch>
            <a:fillRect/>
          </a:stretch>
        </p:blipFill>
        <p:spPr>
          <a:xfrm>
            <a:off x="6892118" y="208783"/>
            <a:ext cx="1780671" cy="1739133"/>
          </a:xfrm>
          <a:prstGeom prst="rect">
            <a:avLst/>
          </a:prstGeom>
          <a:ln>
            <a:noFill/>
            <a:prstDash/>
          </a:ln>
        </p:spPr>
      </p:pic>
      <p:sp>
        <p:nvSpPr>
          <p:cNvPr id="4" name="3 Rectángulo"/>
          <p:cNvSpPr/>
          <p:nvPr/>
        </p:nvSpPr>
        <p:spPr>
          <a:xfrm>
            <a:off x="79343" y="24116"/>
            <a:ext cx="6652897" cy="369332"/>
          </a:xfrm>
          <a:prstGeom prst="rect">
            <a:avLst/>
          </a:prstGeom>
        </p:spPr>
        <p:txBody>
          <a:bodyPr wrap="square">
            <a:spAutoFit/>
          </a:bodyPr>
          <a:lstStyle/>
          <a:p>
            <a:r>
              <a:rPr lang="es-ES" b="1" u="sng" dirty="0"/>
              <a:t>SOLIDARIDAD E INICIACIÓN EN STOP DESAHUCIOS 15M</a:t>
            </a:r>
            <a:endParaRPr lang="es-ES" dirty="0"/>
          </a:p>
        </p:txBody>
      </p:sp>
      <p:sp>
        <p:nvSpPr>
          <p:cNvPr id="6" name="5 Rectángulo"/>
          <p:cNvSpPr/>
          <p:nvPr/>
        </p:nvSpPr>
        <p:spPr>
          <a:xfrm>
            <a:off x="3792523" y="3244334"/>
            <a:ext cx="184731" cy="369332"/>
          </a:xfrm>
          <a:prstGeom prst="rect">
            <a:avLst/>
          </a:prstGeom>
        </p:spPr>
        <p:txBody>
          <a:bodyPr wrap="none">
            <a:spAutoFit/>
          </a:bodyPr>
          <a:lstStyle/>
          <a:p>
            <a:endParaRPr lang="es-ES" dirty="0"/>
          </a:p>
        </p:txBody>
      </p:sp>
      <p:sp>
        <p:nvSpPr>
          <p:cNvPr id="8" name="7 Rectángulo"/>
          <p:cNvSpPr/>
          <p:nvPr/>
        </p:nvSpPr>
        <p:spPr>
          <a:xfrm>
            <a:off x="215799" y="489846"/>
            <a:ext cx="6625987" cy="369332"/>
          </a:xfrm>
          <a:prstGeom prst="rect">
            <a:avLst/>
          </a:prstGeom>
        </p:spPr>
        <p:txBody>
          <a:bodyPr wrap="square">
            <a:spAutoFit/>
          </a:bodyPr>
          <a:lstStyle/>
          <a:p>
            <a:r>
              <a:rPr lang="es-ES" b="1" u="sng" dirty="0" smtClean="0"/>
              <a:t>INTRODUCCION</a:t>
            </a:r>
            <a:r>
              <a:rPr lang="es-ES" dirty="0"/>
              <a:t> </a:t>
            </a:r>
            <a:r>
              <a:rPr lang="es-ES" b="1" dirty="0" smtClean="0"/>
              <a:t>, FORMACION E</a:t>
            </a:r>
            <a:r>
              <a:rPr lang="es-ES" dirty="0" smtClean="0"/>
              <a:t> </a:t>
            </a:r>
            <a:r>
              <a:rPr lang="es-ES" b="1" u="sng" dirty="0" smtClean="0"/>
              <a:t>INICIACIÓN</a:t>
            </a:r>
            <a:r>
              <a:rPr lang="es-ES" b="1" u="sng" dirty="0"/>
              <a:t>.-  </a:t>
            </a:r>
            <a:r>
              <a:rPr lang="es-ES" dirty="0"/>
              <a:t> </a:t>
            </a:r>
          </a:p>
        </p:txBody>
      </p:sp>
      <p:sp>
        <p:nvSpPr>
          <p:cNvPr id="9" name="8 Rectángulo"/>
          <p:cNvSpPr/>
          <p:nvPr/>
        </p:nvSpPr>
        <p:spPr>
          <a:xfrm>
            <a:off x="29501" y="756495"/>
            <a:ext cx="7408039" cy="984885"/>
          </a:xfrm>
          <a:prstGeom prst="rect">
            <a:avLst/>
          </a:prstGeom>
        </p:spPr>
        <p:txBody>
          <a:bodyPr wrap="square">
            <a:spAutoFit/>
          </a:bodyPr>
          <a:lstStyle/>
          <a:p>
            <a:r>
              <a:rPr lang="es-ES" b="1" dirty="0"/>
              <a:t> </a:t>
            </a:r>
            <a:endParaRPr lang="es-ES" sz="2000" dirty="0"/>
          </a:p>
          <a:p>
            <a:r>
              <a:rPr lang="es-ES" sz="2000" b="1" dirty="0" smtClean="0">
                <a:solidFill>
                  <a:srgbClr val="FF0000"/>
                </a:solidFill>
              </a:rPr>
              <a:t>1</a:t>
            </a:r>
            <a:r>
              <a:rPr lang="es-ES" sz="2000" b="1" dirty="0">
                <a:solidFill>
                  <a:srgbClr val="FF0000"/>
                </a:solidFill>
              </a:rPr>
              <a:t>.- </a:t>
            </a:r>
            <a:r>
              <a:rPr lang="es-ES" sz="2000" dirty="0"/>
              <a:t>Acompañar a compañeros que ya han cogido una poquita </a:t>
            </a:r>
            <a:r>
              <a:rPr lang="es-ES" sz="2000" dirty="0" smtClean="0"/>
              <a:t>de  experiencia</a:t>
            </a:r>
            <a:endParaRPr lang="es-ES" sz="2000" dirty="0"/>
          </a:p>
        </p:txBody>
      </p:sp>
      <p:sp>
        <p:nvSpPr>
          <p:cNvPr id="10" name="9 Rectángulo"/>
          <p:cNvSpPr/>
          <p:nvPr/>
        </p:nvSpPr>
        <p:spPr>
          <a:xfrm>
            <a:off x="14690" y="1729095"/>
            <a:ext cx="4329775" cy="400110"/>
          </a:xfrm>
          <a:prstGeom prst="rect">
            <a:avLst/>
          </a:prstGeom>
        </p:spPr>
        <p:txBody>
          <a:bodyPr wrap="none">
            <a:spAutoFit/>
          </a:bodyPr>
          <a:lstStyle/>
          <a:p>
            <a:r>
              <a:rPr lang="es-ES" b="1" dirty="0">
                <a:solidFill>
                  <a:srgbClr val="FF0000"/>
                </a:solidFill>
              </a:rPr>
              <a:t>2- </a:t>
            </a:r>
            <a:r>
              <a:rPr lang="es-ES" dirty="0"/>
              <a:t> </a:t>
            </a:r>
            <a:r>
              <a:rPr lang="es-ES" sz="2000" dirty="0"/>
              <a:t>Iniciarse en </a:t>
            </a:r>
            <a:r>
              <a:rPr lang="es-ES" sz="2000" dirty="0" smtClean="0"/>
              <a:t>el apoyo en el </a:t>
            </a:r>
            <a:r>
              <a:rPr lang="es-ES" sz="2000" dirty="0"/>
              <a:t>primer caso</a:t>
            </a:r>
            <a:r>
              <a:rPr lang="es-ES" dirty="0"/>
              <a:t>.</a:t>
            </a:r>
          </a:p>
        </p:txBody>
      </p:sp>
      <p:sp>
        <p:nvSpPr>
          <p:cNvPr id="11" name="10 Rectángulo"/>
          <p:cNvSpPr/>
          <p:nvPr/>
        </p:nvSpPr>
        <p:spPr>
          <a:xfrm>
            <a:off x="14690" y="2096940"/>
            <a:ext cx="9002011" cy="707886"/>
          </a:xfrm>
          <a:prstGeom prst="rect">
            <a:avLst/>
          </a:prstGeom>
        </p:spPr>
        <p:txBody>
          <a:bodyPr wrap="square">
            <a:spAutoFit/>
          </a:bodyPr>
          <a:lstStyle/>
          <a:p>
            <a:r>
              <a:rPr lang="es-ES" sz="2000" b="1" dirty="0">
                <a:solidFill>
                  <a:srgbClr val="FF0000"/>
                </a:solidFill>
              </a:rPr>
              <a:t>3.- </a:t>
            </a:r>
            <a:r>
              <a:rPr lang="es-ES" sz="2000" dirty="0"/>
              <a:t>Canalización de los pasos a seguir a fin de ser operativos y que el tiempo rente</a:t>
            </a:r>
          </a:p>
          <a:p>
            <a:r>
              <a:rPr lang="es-ES" sz="2000" dirty="0"/>
              <a:t>	     al máximo, para ello procuraremos ceñirnos a lo siguiente:</a:t>
            </a:r>
          </a:p>
        </p:txBody>
      </p:sp>
      <p:sp>
        <p:nvSpPr>
          <p:cNvPr id="13" name="12 Rectángulo"/>
          <p:cNvSpPr/>
          <p:nvPr/>
        </p:nvSpPr>
        <p:spPr>
          <a:xfrm>
            <a:off x="0" y="2705725"/>
            <a:ext cx="9247671" cy="1077218"/>
          </a:xfrm>
          <a:prstGeom prst="rect">
            <a:avLst/>
          </a:prstGeom>
        </p:spPr>
        <p:txBody>
          <a:bodyPr wrap="square">
            <a:spAutoFit/>
          </a:bodyPr>
          <a:lstStyle/>
          <a:p>
            <a:r>
              <a:rPr lang="es-ES" sz="2400" b="1" dirty="0" smtClean="0">
                <a:solidFill>
                  <a:srgbClr val="FF0000"/>
                </a:solidFill>
              </a:rPr>
              <a:t>a</a:t>
            </a:r>
            <a:r>
              <a:rPr lang="es-ES" sz="2400" b="1" dirty="0">
                <a:solidFill>
                  <a:srgbClr val="FF0000"/>
                </a:solidFill>
              </a:rPr>
              <a:t>) </a:t>
            </a:r>
            <a:r>
              <a:rPr lang="es-ES" sz="2000" dirty="0"/>
              <a:t>En la asamblea una </a:t>
            </a:r>
            <a:r>
              <a:rPr lang="es-ES" sz="2000" dirty="0" smtClean="0"/>
              <a:t>vez que decidimos </a:t>
            </a:r>
            <a:r>
              <a:rPr lang="es-ES" sz="2000" dirty="0"/>
              <a:t>el apoyar un caso nuevo, tendremos antes de irnos a fin de presentarnos, tomar contacto y emprender una pequeña introducción de los pasos a seguir.</a:t>
            </a:r>
          </a:p>
        </p:txBody>
      </p:sp>
      <p:sp>
        <p:nvSpPr>
          <p:cNvPr id="14" name="13 Rectángulo"/>
          <p:cNvSpPr/>
          <p:nvPr/>
        </p:nvSpPr>
        <p:spPr>
          <a:xfrm>
            <a:off x="50186" y="3613666"/>
            <a:ext cx="8931018" cy="1323439"/>
          </a:xfrm>
          <a:prstGeom prst="rect">
            <a:avLst/>
          </a:prstGeom>
        </p:spPr>
        <p:txBody>
          <a:bodyPr wrap="square">
            <a:spAutoFit/>
          </a:bodyPr>
          <a:lstStyle/>
          <a:p>
            <a:r>
              <a:rPr lang="es-ES" sz="2000" dirty="0"/>
              <a:t>Les daremos a la familia el </a:t>
            </a:r>
            <a:r>
              <a:rPr lang="es-ES" sz="2000" b="1" dirty="0">
                <a:solidFill>
                  <a:srgbClr val="FF0000"/>
                </a:solidFill>
              </a:rPr>
              <a:t>PROTOCOLO </a:t>
            </a:r>
            <a:r>
              <a:rPr lang="es-ES" sz="2000" dirty="0"/>
              <a:t>que lo rellene en casa todo lo que puedan y sepan,   les pediremos aporten toda la documentación de la que dispongan y que tenemos relacionada en el dossier. Urgen las Escrituras de Hipoteca y de Compraventa como paso principal.</a:t>
            </a:r>
          </a:p>
        </p:txBody>
      </p:sp>
      <p:sp>
        <p:nvSpPr>
          <p:cNvPr id="15" name="14 Rectángulo"/>
          <p:cNvSpPr/>
          <p:nvPr/>
        </p:nvSpPr>
        <p:spPr>
          <a:xfrm>
            <a:off x="50186" y="4931458"/>
            <a:ext cx="9073007" cy="707886"/>
          </a:xfrm>
          <a:prstGeom prst="rect">
            <a:avLst/>
          </a:prstGeom>
        </p:spPr>
        <p:txBody>
          <a:bodyPr wrap="square">
            <a:spAutoFit/>
          </a:bodyPr>
          <a:lstStyle/>
          <a:p>
            <a:r>
              <a:rPr lang="es-ES" sz="2000" dirty="0"/>
              <a:t>Podemos quedar con ellos bien, </a:t>
            </a:r>
            <a:r>
              <a:rPr lang="es-ES" sz="2000" dirty="0" smtClean="0"/>
              <a:t>el miércoles día de la formación </a:t>
            </a:r>
            <a:r>
              <a:rPr lang="es-ES" sz="2000" dirty="0" err="1" smtClean="0"/>
              <a:t>Zaidin</a:t>
            </a:r>
            <a:r>
              <a:rPr lang="es-ES" sz="2000" dirty="0" smtClean="0"/>
              <a:t>  de 17:00 h a 18:55 h justo antes </a:t>
            </a:r>
            <a:r>
              <a:rPr lang="es-ES" sz="2000" dirty="0"/>
              <a:t>de la  </a:t>
            </a:r>
            <a:r>
              <a:rPr lang="es-ES" sz="2000" dirty="0" smtClean="0"/>
              <a:t>Asamblea, Formación  </a:t>
            </a:r>
            <a:r>
              <a:rPr lang="es-ES" sz="2000" dirty="0"/>
              <a:t>a </a:t>
            </a:r>
            <a:r>
              <a:rPr lang="es-ES" sz="2000" dirty="0" smtClean="0"/>
              <a:t>la cual se debe asistir </a:t>
            </a:r>
            <a:endParaRPr lang="es-ES" sz="2000" dirty="0"/>
          </a:p>
        </p:txBody>
      </p:sp>
      <p:sp>
        <p:nvSpPr>
          <p:cNvPr id="16" name="15 Rectángulo"/>
          <p:cNvSpPr/>
          <p:nvPr/>
        </p:nvSpPr>
        <p:spPr>
          <a:xfrm>
            <a:off x="50186" y="5859439"/>
            <a:ext cx="9002010" cy="923330"/>
          </a:xfrm>
          <a:prstGeom prst="rect">
            <a:avLst/>
          </a:prstGeom>
        </p:spPr>
        <p:txBody>
          <a:bodyPr wrap="square">
            <a:spAutoFit/>
          </a:bodyPr>
          <a:lstStyle/>
          <a:p>
            <a:r>
              <a:rPr lang="es-ES" dirty="0"/>
              <a:t>En ese momento les ayudamos a terminar de rellenar la Hoja Protocolo. No nos importe añadir en esta hoja por detrás cualquier anotación que no nos quepa en los recuadros o incluso que nos parezcan datos relevantes.</a:t>
            </a:r>
          </a:p>
        </p:txBody>
      </p:sp>
    </p:spTree>
    <p:extLst>
      <p:ext uri="{BB962C8B-B14F-4D97-AF65-F5344CB8AC3E}">
        <p14:creationId xmlns:p14="http://schemas.microsoft.com/office/powerpoint/2010/main" xmlns="" val="170931009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 calcmode="lin" valueType="num">
                                      <p:cBhvr>
                                        <p:cTn id="32"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3"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34" dur="500"/>
                                        <p:tgtEl>
                                          <p:spTgt spid="8">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anim calcmode="lin" valueType="num">
                                      <p:cBhvr>
                                        <p:cTn id="40" dur="1000" fill="hold"/>
                                        <p:tgtEl>
                                          <p:spTgt spid="9"/>
                                        </p:tgtEl>
                                        <p:attrNameLst>
                                          <p:attrName>ppt_x</p:attrName>
                                        </p:attrNameLst>
                                      </p:cBhvr>
                                      <p:tavLst>
                                        <p:tav tm="0">
                                          <p:val>
                                            <p:strVal val="#ppt_x"/>
                                          </p:val>
                                        </p:tav>
                                        <p:tav tm="100000">
                                          <p:val>
                                            <p:strVal val="#ppt_x"/>
                                          </p:val>
                                        </p:tav>
                                      </p:tavLst>
                                    </p:anim>
                                    <p:anim calcmode="lin" valueType="num">
                                      <p:cBhvr>
                                        <p:cTn id="4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1000"/>
                                        <p:tgtEl>
                                          <p:spTgt spid="10"/>
                                        </p:tgtEl>
                                      </p:cBhvr>
                                    </p:animEffect>
                                    <p:anim calcmode="lin" valueType="num">
                                      <p:cBhvr>
                                        <p:cTn id="47" dur="1000" fill="hold"/>
                                        <p:tgtEl>
                                          <p:spTgt spid="10"/>
                                        </p:tgtEl>
                                        <p:attrNameLst>
                                          <p:attrName>ppt_x</p:attrName>
                                        </p:attrNameLst>
                                      </p:cBhvr>
                                      <p:tavLst>
                                        <p:tav tm="0">
                                          <p:val>
                                            <p:strVal val="#ppt_x"/>
                                          </p:val>
                                        </p:tav>
                                        <p:tav tm="100000">
                                          <p:val>
                                            <p:strVal val="#ppt_x"/>
                                          </p:val>
                                        </p:tav>
                                      </p:tavLst>
                                    </p:anim>
                                    <p:anim calcmode="lin" valueType="num">
                                      <p:cBhvr>
                                        <p:cTn id="4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fade">
                                      <p:cBhvr>
                                        <p:cTn id="53" dur="1000"/>
                                        <p:tgtEl>
                                          <p:spTgt spid="11"/>
                                        </p:tgtEl>
                                      </p:cBhvr>
                                    </p:animEffect>
                                    <p:anim calcmode="lin" valueType="num">
                                      <p:cBhvr>
                                        <p:cTn id="54" dur="1000" fill="hold"/>
                                        <p:tgtEl>
                                          <p:spTgt spid="11"/>
                                        </p:tgtEl>
                                        <p:attrNameLst>
                                          <p:attrName>ppt_x</p:attrName>
                                        </p:attrNameLst>
                                      </p:cBhvr>
                                      <p:tavLst>
                                        <p:tav tm="0">
                                          <p:val>
                                            <p:strVal val="#ppt_x"/>
                                          </p:val>
                                        </p:tav>
                                        <p:tav tm="100000">
                                          <p:val>
                                            <p:strVal val="#ppt_x"/>
                                          </p:val>
                                        </p:tav>
                                      </p:tavLst>
                                    </p:anim>
                                    <p:anim calcmode="lin" valueType="num">
                                      <p:cBhvr>
                                        <p:cTn id="5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fade">
                                      <p:cBhvr>
                                        <p:cTn id="60" dur="1000"/>
                                        <p:tgtEl>
                                          <p:spTgt spid="13"/>
                                        </p:tgtEl>
                                      </p:cBhvr>
                                    </p:animEffect>
                                    <p:anim calcmode="lin" valueType="num">
                                      <p:cBhvr>
                                        <p:cTn id="61" dur="1000" fill="hold"/>
                                        <p:tgtEl>
                                          <p:spTgt spid="13"/>
                                        </p:tgtEl>
                                        <p:attrNameLst>
                                          <p:attrName>ppt_x</p:attrName>
                                        </p:attrNameLst>
                                      </p:cBhvr>
                                      <p:tavLst>
                                        <p:tav tm="0">
                                          <p:val>
                                            <p:strVal val="#ppt_x"/>
                                          </p:val>
                                        </p:tav>
                                        <p:tav tm="100000">
                                          <p:val>
                                            <p:strVal val="#ppt_x"/>
                                          </p:val>
                                        </p:tav>
                                      </p:tavLst>
                                    </p:anim>
                                    <p:anim calcmode="lin" valueType="num">
                                      <p:cBhvr>
                                        <p:cTn id="6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fade">
                                      <p:cBhvr>
                                        <p:cTn id="67" dur="1000"/>
                                        <p:tgtEl>
                                          <p:spTgt spid="14"/>
                                        </p:tgtEl>
                                      </p:cBhvr>
                                    </p:animEffect>
                                    <p:anim calcmode="lin" valueType="num">
                                      <p:cBhvr>
                                        <p:cTn id="68" dur="1000" fill="hold"/>
                                        <p:tgtEl>
                                          <p:spTgt spid="14"/>
                                        </p:tgtEl>
                                        <p:attrNameLst>
                                          <p:attrName>ppt_x</p:attrName>
                                        </p:attrNameLst>
                                      </p:cBhvr>
                                      <p:tavLst>
                                        <p:tav tm="0">
                                          <p:val>
                                            <p:strVal val="#ppt_x"/>
                                          </p:val>
                                        </p:tav>
                                        <p:tav tm="100000">
                                          <p:val>
                                            <p:strVal val="#ppt_x"/>
                                          </p:val>
                                        </p:tav>
                                      </p:tavLst>
                                    </p:anim>
                                    <p:anim calcmode="lin" valueType="num">
                                      <p:cBhvr>
                                        <p:cTn id="6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fade">
                                      <p:cBhvr>
                                        <p:cTn id="74" dur="1000"/>
                                        <p:tgtEl>
                                          <p:spTgt spid="15"/>
                                        </p:tgtEl>
                                      </p:cBhvr>
                                    </p:animEffect>
                                    <p:anim calcmode="lin" valueType="num">
                                      <p:cBhvr>
                                        <p:cTn id="75" dur="1000" fill="hold"/>
                                        <p:tgtEl>
                                          <p:spTgt spid="15"/>
                                        </p:tgtEl>
                                        <p:attrNameLst>
                                          <p:attrName>ppt_x</p:attrName>
                                        </p:attrNameLst>
                                      </p:cBhvr>
                                      <p:tavLst>
                                        <p:tav tm="0">
                                          <p:val>
                                            <p:strVal val="#ppt_x"/>
                                          </p:val>
                                        </p:tav>
                                        <p:tav tm="100000">
                                          <p:val>
                                            <p:strVal val="#ppt_x"/>
                                          </p:val>
                                        </p:tav>
                                      </p:tavLst>
                                    </p:anim>
                                    <p:anim calcmode="lin" valueType="num">
                                      <p:cBhvr>
                                        <p:cTn id="7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16"/>
                                        </p:tgtEl>
                                        <p:attrNameLst>
                                          <p:attrName>style.visibility</p:attrName>
                                        </p:attrNameLst>
                                      </p:cBhvr>
                                      <p:to>
                                        <p:strVal val="visible"/>
                                      </p:to>
                                    </p:set>
                                    <p:animEffect transition="in" filter="fade">
                                      <p:cBhvr>
                                        <p:cTn id="81" dur="1000"/>
                                        <p:tgtEl>
                                          <p:spTgt spid="16"/>
                                        </p:tgtEl>
                                      </p:cBhvr>
                                    </p:animEffect>
                                    <p:anim calcmode="lin" valueType="num">
                                      <p:cBhvr>
                                        <p:cTn id="82" dur="1000" fill="hold"/>
                                        <p:tgtEl>
                                          <p:spTgt spid="16"/>
                                        </p:tgtEl>
                                        <p:attrNameLst>
                                          <p:attrName>ppt_x</p:attrName>
                                        </p:attrNameLst>
                                      </p:cBhvr>
                                      <p:tavLst>
                                        <p:tav tm="0">
                                          <p:val>
                                            <p:strVal val="#ppt_x"/>
                                          </p:val>
                                        </p:tav>
                                        <p:tav tm="100000">
                                          <p:val>
                                            <p:strVal val="#ppt_x"/>
                                          </p:val>
                                        </p:tav>
                                      </p:tavLst>
                                    </p:anim>
                                    <p:anim calcmode="lin" valueType="num">
                                      <p:cBhvr>
                                        <p:cTn id="8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P spid="11" grpId="0"/>
      <p:bldP spid="13" grpId="0"/>
      <p:bldP spid="14" grpId="0"/>
      <p:bldP spid="15"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FA17FE1D-2576-4912-AC2B-1A5C5B1FC7E3}" type="slidenum">
              <a:rPr lang="es-ES" smtClean="0"/>
              <a:pPr/>
              <a:t>13</a:t>
            </a:fld>
            <a:endParaRPr lang="es-ES"/>
          </a:p>
        </p:txBody>
      </p:sp>
      <p:sp>
        <p:nvSpPr>
          <p:cNvPr id="4" name="3 Rectángulo"/>
          <p:cNvSpPr/>
          <p:nvPr/>
        </p:nvSpPr>
        <p:spPr>
          <a:xfrm>
            <a:off x="0" y="14365"/>
            <a:ext cx="9034818" cy="4524315"/>
          </a:xfrm>
          <a:prstGeom prst="rect">
            <a:avLst/>
          </a:prstGeom>
        </p:spPr>
        <p:txBody>
          <a:bodyPr wrap="square">
            <a:spAutoFit/>
          </a:bodyPr>
          <a:lstStyle/>
          <a:p>
            <a:r>
              <a:rPr lang="es-ES" sz="2400" b="1" dirty="0" smtClean="0">
                <a:solidFill>
                  <a:srgbClr val="FF0000"/>
                </a:solidFill>
              </a:rPr>
              <a:t>b</a:t>
            </a:r>
            <a:r>
              <a:rPr lang="es-ES" sz="2400" b="1" dirty="0">
                <a:solidFill>
                  <a:srgbClr val="FF0000"/>
                </a:solidFill>
              </a:rPr>
              <a:t>)</a:t>
            </a:r>
            <a:r>
              <a:rPr lang="es-ES" sz="2000" b="1" dirty="0">
                <a:solidFill>
                  <a:srgbClr val="FF0000"/>
                </a:solidFill>
              </a:rPr>
              <a:t> </a:t>
            </a:r>
            <a:r>
              <a:rPr lang="es-ES" sz="2400" dirty="0"/>
              <a:t>Posteriormente y de forma ya individual, analizaremos las Escrituras, tratáremos de  interpretar los  datos que sean de relevancia, como precio de compra,  precio de hipoteca; si hay en la misma precio a efectos de subasta. Interés de la hipoteca, cláusula suelo. Fecha de compra, antigüedad de la vivienda, si fue de primera construcción o ya de segunda mano. Sopesar la tipología del inmueble valorando la relación precio, antigüedad y deuda, nos ayuda a prever la flexibilidad de la entidad bancaria en términos normales. Adelantarnos en detalles como este nos dará ventaja en las negaciones previstas. Nos sorprenderemos al ver que cada escritura está redactada de una manera, y su contenido difiere igualmente. Todas dicen lo mismo pero no todas exponen los datos de la hipoteca con la misma amplitud.</a:t>
            </a:r>
          </a:p>
        </p:txBody>
      </p:sp>
      <p:sp>
        <p:nvSpPr>
          <p:cNvPr id="5" name="4 Rectángulo"/>
          <p:cNvSpPr/>
          <p:nvPr/>
        </p:nvSpPr>
        <p:spPr>
          <a:xfrm>
            <a:off x="0" y="4538680"/>
            <a:ext cx="9089409" cy="2308324"/>
          </a:xfrm>
          <a:prstGeom prst="rect">
            <a:avLst/>
          </a:prstGeom>
        </p:spPr>
        <p:txBody>
          <a:bodyPr wrap="square">
            <a:spAutoFit/>
          </a:bodyPr>
          <a:lstStyle/>
          <a:p>
            <a:r>
              <a:rPr lang="es-ES" sz="2400" dirty="0"/>
              <a:t>Dedicar este ratito en montar el expediente, ayudará sin duda al abogado o abogada si se da el caso que sea necesario, que casi siempre lo será claro. Como poco les enviaremos el perfil de la familia, lo que vamos a pedir y la revisión de los documentos que vamos a aportar a la entidad bancaria. Igual no siempre será necesario. Hay casos que son muy claros y dan poco lugar a dudas, pero no lo son todos.</a:t>
            </a:r>
          </a:p>
        </p:txBody>
      </p:sp>
    </p:spTree>
    <p:extLst>
      <p:ext uri="{BB962C8B-B14F-4D97-AF65-F5344CB8AC3E}">
        <p14:creationId xmlns:p14="http://schemas.microsoft.com/office/powerpoint/2010/main" xmlns="" val="55345845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FA17FE1D-2576-4912-AC2B-1A5C5B1FC7E3}" type="slidenum">
              <a:rPr lang="es-ES" smtClean="0"/>
              <a:pPr/>
              <a:t>14</a:t>
            </a:fld>
            <a:endParaRPr lang="es-ES"/>
          </a:p>
        </p:txBody>
      </p:sp>
      <p:sp>
        <p:nvSpPr>
          <p:cNvPr id="3" name="2 Rectángulo"/>
          <p:cNvSpPr/>
          <p:nvPr/>
        </p:nvSpPr>
        <p:spPr>
          <a:xfrm>
            <a:off x="0" y="132139"/>
            <a:ext cx="9144000" cy="1323439"/>
          </a:xfrm>
          <a:prstGeom prst="rect">
            <a:avLst/>
          </a:prstGeom>
        </p:spPr>
        <p:txBody>
          <a:bodyPr wrap="square">
            <a:spAutoFit/>
          </a:bodyPr>
          <a:lstStyle/>
          <a:p>
            <a:r>
              <a:rPr lang="es-ES" sz="2000" b="1" dirty="0" smtClean="0">
                <a:solidFill>
                  <a:srgbClr val="FF0000"/>
                </a:solidFill>
              </a:rPr>
              <a:t>c</a:t>
            </a:r>
            <a:r>
              <a:rPr lang="es-ES" sz="2000" b="1" dirty="0">
                <a:solidFill>
                  <a:srgbClr val="FF0000"/>
                </a:solidFill>
              </a:rPr>
              <a:t>) </a:t>
            </a:r>
            <a:r>
              <a:rPr lang="es-ES" sz="2000" dirty="0"/>
              <a:t>Ya montado el expediente y con las ideas claras de cuáles son las preferencias de la familia siempre en el estudio de que las mismas estén dentro de la viabilidad,  nos prepararemos  con el/los compañeros que vayan a acompañarnos a la entidad bancaria. Siempre es conveniente que al menos vayan dos compañeros con la familia.</a:t>
            </a:r>
          </a:p>
        </p:txBody>
      </p:sp>
      <p:sp>
        <p:nvSpPr>
          <p:cNvPr id="4" name="3 Rectángulo"/>
          <p:cNvSpPr/>
          <p:nvPr/>
        </p:nvSpPr>
        <p:spPr>
          <a:xfrm>
            <a:off x="0" y="1455578"/>
            <a:ext cx="9144000" cy="769441"/>
          </a:xfrm>
          <a:prstGeom prst="rect">
            <a:avLst/>
          </a:prstGeom>
        </p:spPr>
        <p:txBody>
          <a:bodyPr wrap="square">
            <a:spAutoFit/>
          </a:bodyPr>
          <a:lstStyle/>
          <a:p>
            <a:r>
              <a:rPr lang="es-ES" sz="2000" b="1" dirty="0">
                <a:solidFill>
                  <a:srgbClr val="FF0000"/>
                </a:solidFill>
              </a:rPr>
              <a:t>d) </a:t>
            </a:r>
            <a:r>
              <a:rPr lang="es-ES" sz="2000" dirty="0"/>
              <a:t>Una vez en la entidad bancaria, pediremos nos sellen la copia que llevamos del escrito que hemos de entregar con toda la documentación </a:t>
            </a:r>
            <a:r>
              <a:rPr lang="es-ES" sz="2400" dirty="0"/>
              <a:t>(</a:t>
            </a:r>
            <a:r>
              <a:rPr lang="es-ES" sz="2400" b="1" dirty="0"/>
              <a:t>fotocopias</a:t>
            </a:r>
            <a:r>
              <a:rPr lang="es-ES" sz="2400" dirty="0"/>
              <a:t>). </a:t>
            </a:r>
          </a:p>
        </p:txBody>
      </p:sp>
      <p:sp>
        <p:nvSpPr>
          <p:cNvPr id="5" name="4 Rectángulo"/>
          <p:cNvSpPr/>
          <p:nvPr/>
        </p:nvSpPr>
        <p:spPr>
          <a:xfrm>
            <a:off x="0" y="2230398"/>
            <a:ext cx="9144000" cy="1015663"/>
          </a:xfrm>
          <a:prstGeom prst="rect">
            <a:avLst/>
          </a:prstGeom>
        </p:spPr>
        <p:txBody>
          <a:bodyPr wrap="square">
            <a:spAutoFit/>
          </a:bodyPr>
          <a:lstStyle/>
          <a:p>
            <a:r>
              <a:rPr lang="es-ES" sz="2000" dirty="0"/>
              <a:t> </a:t>
            </a:r>
            <a:r>
              <a:rPr lang="es-ES" sz="2000" b="1" dirty="0">
                <a:solidFill>
                  <a:srgbClr val="FF0000"/>
                </a:solidFill>
              </a:rPr>
              <a:t>En caso de que no nos quieran sellar la misma tendremos que recurrir a la hoja de </a:t>
            </a:r>
            <a:r>
              <a:rPr lang="es-ES" sz="2000" b="1" dirty="0" smtClean="0">
                <a:solidFill>
                  <a:srgbClr val="FF0000"/>
                </a:solidFill>
              </a:rPr>
              <a:t>reclamaciones, dé la Junta de Andalucía. </a:t>
            </a:r>
            <a:r>
              <a:rPr lang="es-ES" sz="2000" b="1" dirty="0">
                <a:solidFill>
                  <a:srgbClr val="FF0000"/>
                </a:solidFill>
              </a:rPr>
              <a:t>Ante la negativa de que no nos la den, tendremos que llamar a los municipales para dar fe de la negativa recibida.</a:t>
            </a:r>
          </a:p>
        </p:txBody>
      </p:sp>
      <p:sp>
        <p:nvSpPr>
          <p:cNvPr id="6" name="5 Rectángulo"/>
          <p:cNvSpPr/>
          <p:nvPr/>
        </p:nvSpPr>
        <p:spPr>
          <a:xfrm>
            <a:off x="0" y="3246061"/>
            <a:ext cx="9144000" cy="1938992"/>
          </a:xfrm>
          <a:prstGeom prst="rect">
            <a:avLst/>
          </a:prstGeom>
        </p:spPr>
        <p:txBody>
          <a:bodyPr wrap="square">
            <a:spAutoFit/>
          </a:bodyPr>
          <a:lstStyle/>
          <a:p>
            <a:r>
              <a:rPr lang="es-ES" sz="2400" b="1" dirty="0" smtClean="0">
                <a:solidFill>
                  <a:srgbClr val="FF0000"/>
                </a:solidFill>
              </a:rPr>
              <a:t>e</a:t>
            </a:r>
            <a:r>
              <a:rPr lang="es-ES" sz="2400" b="1" dirty="0">
                <a:solidFill>
                  <a:srgbClr val="FF0000"/>
                </a:solidFill>
              </a:rPr>
              <a:t>) </a:t>
            </a:r>
            <a:r>
              <a:rPr lang="es-ES" sz="2400" dirty="0"/>
              <a:t>Si todo va bien, empezaremos a recibir noticias del banco, bien por escrito, bien verbales, y es entonces donde ya vemos a que nos enfrentamos,  De estos avances, daremos </a:t>
            </a:r>
            <a:r>
              <a:rPr lang="es-ES" sz="2400" dirty="0" smtClean="0"/>
              <a:t>cuenta, en </a:t>
            </a:r>
            <a:r>
              <a:rPr lang="es-ES" sz="2400" dirty="0"/>
              <a:t>la Asamblea en su parte destinada a SEGUIMIENTO de modo que todos sepamos como van las entidades y las familias en general.</a:t>
            </a:r>
          </a:p>
        </p:txBody>
      </p:sp>
      <p:sp>
        <p:nvSpPr>
          <p:cNvPr id="7" name="6 Rectángulo"/>
          <p:cNvSpPr/>
          <p:nvPr/>
        </p:nvSpPr>
        <p:spPr>
          <a:xfrm>
            <a:off x="61415" y="5151539"/>
            <a:ext cx="9021170" cy="1569660"/>
          </a:xfrm>
          <a:prstGeom prst="rect">
            <a:avLst/>
          </a:prstGeom>
        </p:spPr>
        <p:txBody>
          <a:bodyPr wrap="square">
            <a:spAutoFit/>
          </a:bodyPr>
          <a:lstStyle/>
          <a:p>
            <a:r>
              <a:rPr lang="es-ES" sz="2400" b="1" dirty="0" smtClean="0">
                <a:solidFill>
                  <a:srgbClr val="FF0000"/>
                </a:solidFill>
              </a:rPr>
              <a:t>f</a:t>
            </a:r>
            <a:r>
              <a:rPr lang="es-ES" sz="2400" b="1" dirty="0">
                <a:solidFill>
                  <a:srgbClr val="FF0000"/>
                </a:solidFill>
              </a:rPr>
              <a:t>) </a:t>
            </a:r>
            <a:r>
              <a:rPr lang="es-ES" sz="2400" dirty="0"/>
              <a:t>De lo que cada caso vaya requiriendo </a:t>
            </a:r>
            <a:r>
              <a:rPr lang="es-ES" sz="2400" dirty="0" smtClean="0"/>
              <a:t>dependerán, el paso a mesas de negociación, el paso por grupo de acciones para </a:t>
            </a:r>
            <a:r>
              <a:rPr lang="es-ES" sz="2400" dirty="0"/>
              <a:t>las concentraciones en las puertas de las entidades y las medidas de presión que la Asamblea </a:t>
            </a:r>
            <a:r>
              <a:rPr lang="es-ES" sz="2400" dirty="0" smtClean="0"/>
              <a:t>estime.</a:t>
            </a:r>
            <a:endParaRPr lang="es-ES" sz="2400" dirty="0"/>
          </a:p>
        </p:txBody>
      </p:sp>
    </p:spTree>
    <p:extLst>
      <p:ext uri="{BB962C8B-B14F-4D97-AF65-F5344CB8AC3E}">
        <p14:creationId xmlns:p14="http://schemas.microsoft.com/office/powerpoint/2010/main" xmlns="" val="559440657"/>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fade">
                                      <p:cBhvr>
                                        <p:cTn id="28" dur="1000"/>
                                        <p:tgtEl>
                                          <p:spTgt spid="6">
                                            <p:txEl>
                                              <p:pRg st="0" end="0"/>
                                            </p:txEl>
                                          </p:spTgt>
                                        </p:tgtEl>
                                      </p:cBhvr>
                                    </p:animEffect>
                                    <p:anim calcmode="lin" valueType="num">
                                      <p:cBhvr>
                                        <p:cTn id="29"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91397" y="115888"/>
            <a:ext cx="9052603" cy="1025929"/>
          </a:xfrm>
          <a:prstGeom prst="rect">
            <a:avLst/>
          </a:prstGeom>
        </p:spPr>
        <p:style>
          <a:lnRef idx="2">
            <a:schemeClr val="accent4"/>
          </a:lnRef>
          <a:fillRef idx="1">
            <a:schemeClr val="lt1"/>
          </a:fillRef>
          <a:effectRef idx="0">
            <a:schemeClr val="accent4"/>
          </a:effectRef>
          <a:fontRef idx="minor">
            <a:schemeClr val="dk1"/>
          </a:fontRef>
        </p:style>
        <p:txBody>
          <a:bodyPr>
            <a:normAutofit/>
          </a:bodyPr>
          <a:lstStyle/>
          <a:p>
            <a:r>
              <a:rPr lang="es-ES" b="1" dirty="0"/>
              <a:t>MESAS DE NEGOCIACION COLECTIVA</a:t>
            </a:r>
          </a:p>
        </p:txBody>
      </p:sp>
      <p:sp>
        <p:nvSpPr>
          <p:cNvPr id="4" name="3 Flecha abajo"/>
          <p:cNvSpPr/>
          <p:nvPr/>
        </p:nvSpPr>
        <p:spPr>
          <a:xfrm>
            <a:off x="3749231" y="1141817"/>
            <a:ext cx="484632" cy="3051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 name="4 Rectángulo"/>
          <p:cNvSpPr/>
          <p:nvPr/>
        </p:nvSpPr>
        <p:spPr>
          <a:xfrm>
            <a:off x="-22656" y="1446925"/>
            <a:ext cx="9144000" cy="914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 sz="2000" dirty="0" smtClean="0"/>
              <a:t>BMN….. CAIXA……SANTANDER…..CREDIFIMO…..RURAL…….POPULAR…….DEUTSCHE BANK…..UCI…….BANKIA……….UNICAJA………..CAJA SUR…………</a:t>
            </a:r>
            <a:endParaRPr lang="es-ES" sz="2000" dirty="0"/>
          </a:p>
        </p:txBody>
      </p:sp>
      <p:sp>
        <p:nvSpPr>
          <p:cNvPr id="6" name="5 Rectángulo"/>
          <p:cNvSpPr/>
          <p:nvPr/>
        </p:nvSpPr>
        <p:spPr>
          <a:xfrm>
            <a:off x="0" y="2663673"/>
            <a:ext cx="1565885" cy="92333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s-ES" dirty="0"/>
              <a:t>AFECTADOS</a:t>
            </a:r>
          </a:p>
          <a:p>
            <a:r>
              <a:rPr lang="es-ES" dirty="0"/>
              <a:t>BANCOS O</a:t>
            </a:r>
          </a:p>
          <a:p>
            <a:r>
              <a:rPr lang="es-ES" dirty="0"/>
              <a:t>CAJAS</a:t>
            </a:r>
          </a:p>
        </p:txBody>
      </p:sp>
      <p:sp>
        <p:nvSpPr>
          <p:cNvPr id="7" name="6 Flecha abajo"/>
          <p:cNvSpPr/>
          <p:nvPr/>
        </p:nvSpPr>
        <p:spPr>
          <a:xfrm>
            <a:off x="586325" y="2361325"/>
            <a:ext cx="484632" cy="2755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8" name="7 Rectángulo"/>
          <p:cNvSpPr/>
          <p:nvPr/>
        </p:nvSpPr>
        <p:spPr>
          <a:xfrm>
            <a:off x="3423069" y="2432840"/>
            <a:ext cx="1705147" cy="461665"/>
          </a:xfrm>
          <a:prstGeom prst="rect">
            <a:avLst/>
          </a:prstGeom>
        </p:spPr>
        <p:style>
          <a:lnRef idx="2">
            <a:schemeClr val="accent5"/>
          </a:lnRef>
          <a:fillRef idx="1">
            <a:schemeClr val="lt1"/>
          </a:fillRef>
          <a:effectRef idx="0">
            <a:schemeClr val="accent5"/>
          </a:effectRef>
          <a:fontRef idx="minor">
            <a:schemeClr val="dk1"/>
          </a:fontRef>
        </p:style>
        <p:txBody>
          <a:bodyPr wrap="none">
            <a:spAutoFit/>
          </a:bodyPr>
          <a:lstStyle/>
          <a:p>
            <a:pPr algn="ctr"/>
            <a:r>
              <a:rPr lang="es-ES" sz="2400" dirty="0"/>
              <a:t>ASAMBLEAS</a:t>
            </a:r>
          </a:p>
        </p:txBody>
      </p:sp>
      <p:sp>
        <p:nvSpPr>
          <p:cNvPr id="9" name="8 Flecha derecha"/>
          <p:cNvSpPr/>
          <p:nvPr/>
        </p:nvSpPr>
        <p:spPr>
          <a:xfrm>
            <a:off x="1565885" y="2432840"/>
            <a:ext cx="181540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0" name="9 Flecha izquierda"/>
          <p:cNvSpPr/>
          <p:nvPr/>
        </p:nvSpPr>
        <p:spPr>
          <a:xfrm>
            <a:off x="1907704" y="2820348"/>
            <a:ext cx="978408" cy="484632"/>
          </a:xfrm>
          <a:prstGeom prst="leftArrow">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1" name="10 Rectángulo"/>
          <p:cNvSpPr/>
          <p:nvPr/>
        </p:nvSpPr>
        <p:spPr>
          <a:xfrm>
            <a:off x="36973" y="3867474"/>
            <a:ext cx="3386096" cy="646331"/>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a:r>
              <a:rPr lang="es-ES" dirty="0" smtClean="0"/>
              <a:t>PERSONAS </a:t>
            </a:r>
            <a:r>
              <a:rPr lang="es-ES" dirty="0"/>
              <a:t>QUE </a:t>
            </a:r>
            <a:r>
              <a:rPr lang="es-ES" dirty="0" smtClean="0"/>
              <a:t>APOYAN Y ACOMPAÑAN </a:t>
            </a:r>
            <a:r>
              <a:rPr lang="es-ES" dirty="0"/>
              <a:t>LOS CASOS</a:t>
            </a:r>
          </a:p>
        </p:txBody>
      </p:sp>
      <p:sp>
        <p:nvSpPr>
          <p:cNvPr id="12" name="11 Flecha abajo"/>
          <p:cNvSpPr/>
          <p:nvPr/>
        </p:nvSpPr>
        <p:spPr>
          <a:xfrm>
            <a:off x="586325" y="3587003"/>
            <a:ext cx="484632" cy="3460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cxnSp>
        <p:nvCxnSpPr>
          <p:cNvPr id="14" name="13 Conector recto de flecha"/>
          <p:cNvCxnSpPr>
            <a:stCxn id="8" idx="2"/>
          </p:cNvCxnSpPr>
          <p:nvPr/>
        </p:nvCxnSpPr>
        <p:spPr>
          <a:xfrm flipH="1">
            <a:off x="3035255" y="2894505"/>
            <a:ext cx="1240388" cy="1038551"/>
          </a:xfrm>
          <a:prstGeom prst="straightConnector1">
            <a:avLst/>
          </a:prstGeom>
          <a:ln w="76200">
            <a:solidFill>
              <a:srgbClr val="FF0000"/>
            </a:solidFill>
            <a:headEnd type="arrow"/>
            <a:tailEnd type="arrow" w="lg" len="lg"/>
          </a:ln>
        </p:spPr>
        <p:style>
          <a:lnRef idx="3">
            <a:schemeClr val="accent2"/>
          </a:lnRef>
          <a:fillRef idx="0">
            <a:schemeClr val="accent2"/>
          </a:fillRef>
          <a:effectRef idx="2">
            <a:schemeClr val="accent2"/>
          </a:effectRef>
          <a:fontRef idx="minor">
            <a:schemeClr val="tx1"/>
          </a:fontRef>
        </p:style>
      </p:cxnSp>
      <p:sp>
        <p:nvSpPr>
          <p:cNvPr id="17" name="16 Rectángulo"/>
          <p:cNvSpPr/>
          <p:nvPr/>
        </p:nvSpPr>
        <p:spPr>
          <a:xfrm>
            <a:off x="26466" y="5372856"/>
            <a:ext cx="2473587" cy="1200329"/>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es-ES" dirty="0" smtClean="0"/>
              <a:t>-COORDINADORA</a:t>
            </a:r>
          </a:p>
          <a:p>
            <a:pPr algn="ctr"/>
            <a:r>
              <a:rPr lang="es-ES" dirty="0" smtClean="0"/>
              <a:t>-ASAMBLEA GENERAL</a:t>
            </a:r>
            <a:endParaRPr lang="es-ES" dirty="0"/>
          </a:p>
          <a:p>
            <a:pPr algn="ctr"/>
            <a:r>
              <a:rPr lang="es-ES" dirty="0"/>
              <a:t>-BASE DE DATOS</a:t>
            </a:r>
          </a:p>
        </p:txBody>
      </p:sp>
      <p:sp>
        <p:nvSpPr>
          <p:cNvPr id="18" name="17 Flecha arriba y abajo"/>
          <p:cNvSpPr/>
          <p:nvPr/>
        </p:nvSpPr>
        <p:spPr>
          <a:xfrm>
            <a:off x="1238792" y="4466400"/>
            <a:ext cx="484632" cy="90645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1" name="20 Rectángulo"/>
          <p:cNvSpPr/>
          <p:nvPr/>
        </p:nvSpPr>
        <p:spPr>
          <a:xfrm>
            <a:off x="4225293" y="3351395"/>
            <a:ext cx="4082935" cy="9233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a:r>
              <a:rPr lang="es-ES" dirty="0"/>
              <a:t>LISTA </a:t>
            </a:r>
            <a:r>
              <a:rPr lang="es-ES" dirty="0">
                <a:solidFill>
                  <a:srgbClr val="FF0000"/>
                </a:solidFill>
              </a:rPr>
              <a:t>DE MEDIADORES</a:t>
            </a:r>
          </a:p>
          <a:p>
            <a:pPr lvl="0"/>
            <a:r>
              <a:rPr lang="es-ES" dirty="0">
                <a:solidFill>
                  <a:srgbClr val="FF0000"/>
                </a:solidFill>
              </a:rPr>
              <a:t>ROTATIVA </a:t>
            </a:r>
            <a:r>
              <a:rPr lang="es-ES" dirty="0"/>
              <a:t>EN FUNCION DE LA </a:t>
            </a:r>
            <a:r>
              <a:rPr lang="es-ES" dirty="0" smtClean="0"/>
              <a:t>PERSONAS QUE </a:t>
            </a:r>
            <a:r>
              <a:rPr lang="es-ES" dirty="0"/>
              <a:t>HAYA.</a:t>
            </a:r>
          </a:p>
        </p:txBody>
      </p:sp>
      <p:sp>
        <p:nvSpPr>
          <p:cNvPr id="22" name="21 Flecha izquierda y arriba"/>
          <p:cNvSpPr/>
          <p:nvPr/>
        </p:nvSpPr>
        <p:spPr>
          <a:xfrm>
            <a:off x="8270124" y="2361325"/>
            <a:ext cx="850392" cy="1451735"/>
          </a:xfrm>
          <a:prstGeom prst="leftUpArrow">
            <a:avLst>
              <a:gd name="adj1" fmla="val 25000"/>
              <a:gd name="adj2" fmla="val 31379"/>
              <a:gd name="adj3" fmla="val 25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7" name="26 Flecha abajo"/>
          <p:cNvSpPr/>
          <p:nvPr/>
        </p:nvSpPr>
        <p:spPr>
          <a:xfrm>
            <a:off x="4609058" y="2925143"/>
            <a:ext cx="484632" cy="4038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8" name="27 Rectángulo"/>
          <p:cNvSpPr/>
          <p:nvPr/>
        </p:nvSpPr>
        <p:spPr>
          <a:xfrm>
            <a:off x="5723429" y="4466401"/>
            <a:ext cx="3397088" cy="107721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a:r>
              <a:rPr lang="es-ES" sz="1600" dirty="0"/>
              <a:t>LISTAN LOS CASOS MEDIANTE </a:t>
            </a:r>
            <a:r>
              <a:rPr lang="es-ES" sz="1600" dirty="0" smtClean="0"/>
              <a:t>ASAMBLEAS *LOS QUE PRESENTAN PROBLEMAS O ESTAN ATASCADOS </a:t>
            </a:r>
            <a:endParaRPr lang="es-ES" sz="1600" dirty="0"/>
          </a:p>
        </p:txBody>
      </p:sp>
      <p:sp>
        <p:nvSpPr>
          <p:cNvPr id="29" name="28 Flecha abajo"/>
          <p:cNvSpPr/>
          <p:nvPr/>
        </p:nvSpPr>
        <p:spPr>
          <a:xfrm>
            <a:off x="7264755" y="4283015"/>
            <a:ext cx="484632" cy="2735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6" name="35 Rectángulo"/>
          <p:cNvSpPr/>
          <p:nvPr/>
        </p:nvSpPr>
        <p:spPr>
          <a:xfrm>
            <a:off x="2764670" y="4728336"/>
            <a:ext cx="2765415" cy="1477328"/>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r>
              <a:rPr lang="es-ES" dirty="0"/>
              <a:t>Se coordinan con el grupo de acción, con las asambleas y demás mediadores. Van al banco con afectados y </a:t>
            </a:r>
            <a:r>
              <a:rPr lang="es-ES" dirty="0" smtClean="0"/>
              <a:t>persona </a:t>
            </a:r>
            <a:r>
              <a:rPr lang="es-ES" dirty="0"/>
              <a:t>que quiera aprender</a:t>
            </a:r>
          </a:p>
        </p:txBody>
      </p:sp>
      <p:sp>
        <p:nvSpPr>
          <p:cNvPr id="37" name="36 Flecha arriba y abajo"/>
          <p:cNvSpPr/>
          <p:nvPr/>
        </p:nvSpPr>
        <p:spPr>
          <a:xfrm>
            <a:off x="4850195" y="4190640"/>
            <a:ext cx="484632" cy="71078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8" name="37 Rectángulo"/>
          <p:cNvSpPr/>
          <p:nvPr/>
        </p:nvSpPr>
        <p:spPr>
          <a:xfrm>
            <a:off x="5756811" y="5727592"/>
            <a:ext cx="3512516"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a:r>
              <a:rPr lang="es-ES" dirty="0"/>
              <a:t>Los mediadores se reúnen entre ellos para unificar criterios, conocer los casos y llevar un seguimiento. Todos deben saber lo mismo</a:t>
            </a:r>
          </a:p>
        </p:txBody>
      </p:sp>
      <p:sp>
        <p:nvSpPr>
          <p:cNvPr id="39" name="38 Flecha abajo"/>
          <p:cNvSpPr/>
          <p:nvPr/>
        </p:nvSpPr>
        <p:spPr>
          <a:xfrm>
            <a:off x="7270753" y="5500469"/>
            <a:ext cx="484632" cy="3109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0" name="39 Flecha curvada hacia la derecha"/>
          <p:cNvSpPr/>
          <p:nvPr/>
        </p:nvSpPr>
        <p:spPr>
          <a:xfrm>
            <a:off x="5530085" y="4751583"/>
            <a:ext cx="386686" cy="3037403"/>
          </a:xfrm>
          <a:prstGeom prst="curved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tx1"/>
              </a:solidFill>
            </a:endParaRPr>
          </a:p>
        </p:txBody>
      </p:sp>
      <p:sp>
        <p:nvSpPr>
          <p:cNvPr id="42" name="41 Flecha arriba y abajo"/>
          <p:cNvSpPr/>
          <p:nvPr/>
        </p:nvSpPr>
        <p:spPr>
          <a:xfrm>
            <a:off x="3851920" y="6205664"/>
            <a:ext cx="484632" cy="1183775"/>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3" name="42 Flecha abajo"/>
          <p:cNvSpPr/>
          <p:nvPr/>
        </p:nvSpPr>
        <p:spPr>
          <a:xfrm>
            <a:off x="2396908" y="4556605"/>
            <a:ext cx="484632" cy="2832833"/>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xmlns="" val="4272357136"/>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6"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barn(inHorizontal)">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barn(inVertical)">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p:cTn id="41" dur="500" fill="hold"/>
                                        <p:tgtEl>
                                          <p:spTgt spid="8"/>
                                        </p:tgtEl>
                                        <p:attrNameLst>
                                          <p:attrName>ppt_w</p:attrName>
                                        </p:attrNameLst>
                                      </p:cBhvr>
                                      <p:tavLst>
                                        <p:tav tm="0">
                                          <p:val>
                                            <p:fltVal val="0"/>
                                          </p:val>
                                        </p:tav>
                                        <p:tav tm="100000">
                                          <p:val>
                                            <p:strVal val="#ppt_w"/>
                                          </p:val>
                                        </p:tav>
                                      </p:tavLst>
                                    </p:anim>
                                    <p:anim calcmode="lin" valueType="num">
                                      <p:cBhvr>
                                        <p:cTn id="42" dur="500" fill="hold"/>
                                        <p:tgtEl>
                                          <p:spTgt spid="8"/>
                                        </p:tgtEl>
                                        <p:attrNameLst>
                                          <p:attrName>ppt_h</p:attrName>
                                        </p:attrNameLst>
                                      </p:cBhvr>
                                      <p:tavLst>
                                        <p:tav tm="0">
                                          <p:val>
                                            <p:fltVal val="0"/>
                                          </p:val>
                                        </p:tav>
                                        <p:tav tm="100000">
                                          <p:val>
                                            <p:strVal val="#ppt_h"/>
                                          </p:val>
                                        </p:tav>
                                      </p:tavLst>
                                    </p:anim>
                                    <p:animEffect transition="in" filter="fade">
                                      <p:cBhvr>
                                        <p:cTn id="43" dur="500"/>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barn(inVertical)">
                                      <p:cBhvr>
                                        <p:cTn id="48" dur="500"/>
                                        <p:tgtEl>
                                          <p:spTgt spid="10"/>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barn(inVertical)">
                                      <p:cBhvr>
                                        <p:cTn id="53" dur="500"/>
                                        <p:tgtEl>
                                          <p:spTgt spid="12"/>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1"/>
                                        </p:tgtEl>
                                        <p:attrNameLst>
                                          <p:attrName>style.visibility</p:attrName>
                                        </p:attrNameLst>
                                      </p:cBhvr>
                                      <p:to>
                                        <p:strVal val="visible"/>
                                      </p:to>
                                    </p:set>
                                    <p:anim calcmode="lin" valueType="num">
                                      <p:cBhvr additive="base">
                                        <p:cTn id="58" dur="500" fill="hold"/>
                                        <p:tgtEl>
                                          <p:spTgt spid="11"/>
                                        </p:tgtEl>
                                        <p:attrNameLst>
                                          <p:attrName>ppt_x</p:attrName>
                                        </p:attrNameLst>
                                      </p:cBhvr>
                                      <p:tavLst>
                                        <p:tav tm="0">
                                          <p:val>
                                            <p:strVal val="#ppt_x"/>
                                          </p:val>
                                        </p:tav>
                                        <p:tav tm="100000">
                                          <p:val>
                                            <p:strVal val="#ppt_x"/>
                                          </p:val>
                                        </p:tav>
                                      </p:tavLst>
                                    </p:anim>
                                    <p:anim calcmode="lin" valueType="num">
                                      <p:cBhvr additive="base">
                                        <p:cTn id="5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7" presetClass="entr" presetSubtype="0" fill="hold" nodeType="click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fade">
                                      <p:cBhvr>
                                        <p:cTn id="64" dur="1000"/>
                                        <p:tgtEl>
                                          <p:spTgt spid="14"/>
                                        </p:tgtEl>
                                      </p:cBhvr>
                                    </p:animEffect>
                                    <p:anim calcmode="lin" valueType="num">
                                      <p:cBhvr>
                                        <p:cTn id="65" dur="1000" fill="hold"/>
                                        <p:tgtEl>
                                          <p:spTgt spid="14"/>
                                        </p:tgtEl>
                                        <p:attrNameLst>
                                          <p:attrName>ppt_x</p:attrName>
                                        </p:attrNameLst>
                                      </p:cBhvr>
                                      <p:tavLst>
                                        <p:tav tm="0">
                                          <p:val>
                                            <p:strVal val="#ppt_x"/>
                                          </p:val>
                                        </p:tav>
                                        <p:tav tm="100000">
                                          <p:val>
                                            <p:strVal val="#ppt_x"/>
                                          </p:val>
                                        </p:tav>
                                      </p:tavLst>
                                    </p:anim>
                                    <p:anim calcmode="lin" valueType="num">
                                      <p:cBhvr>
                                        <p:cTn id="6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16" presetClass="entr" presetSubtype="21" fill="hold" grpId="0" nodeType="clickEffect">
                                  <p:stCondLst>
                                    <p:cond delay="0"/>
                                  </p:stCondLst>
                                  <p:childTnLst>
                                    <p:set>
                                      <p:cBhvr>
                                        <p:cTn id="70" dur="1" fill="hold">
                                          <p:stCondLst>
                                            <p:cond delay="0"/>
                                          </p:stCondLst>
                                        </p:cTn>
                                        <p:tgtEl>
                                          <p:spTgt spid="27"/>
                                        </p:tgtEl>
                                        <p:attrNameLst>
                                          <p:attrName>style.visibility</p:attrName>
                                        </p:attrNameLst>
                                      </p:cBhvr>
                                      <p:to>
                                        <p:strVal val="visible"/>
                                      </p:to>
                                    </p:set>
                                    <p:animEffect transition="in" filter="barn(inVertical)">
                                      <p:cBhvr>
                                        <p:cTn id="71" dur="500"/>
                                        <p:tgtEl>
                                          <p:spTgt spid="27"/>
                                        </p:tgtEl>
                                      </p:cBhvr>
                                    </p:animEffect>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grpId="0" nodeType="clickEffect">
                                  <p:stCondLst>
                                    <p:cond delay="0"/>
                                  </p:stCondLst>
                                  <p:childTnLst>
                                    <p:set>
                                      <p:cBhvr>
                                        <p:cTn id="75" dur="1" fill="hold">
                                          <p:stCondLst>
                                            <p:cond delay="0"/>
                                          </p:stCondLst>
                                        </p:cTn>
                                        <p:tgtEl>
                                          <p:spTgt spid="21"/>
                                        </p:tgtEl>
                                        <p:attrNameLst>
                                          <p:attrName>style.visibility</p:attrName>
                                        </p:attrNameLst>
                                      </p:cBhvr>
                                      <p:to>
                                        <p:strVal val="visible"/>
                                      </p:to>
                                    </p:set>
                                    <p:anim calcmode="lin" valueType="num">
                                      <p:cBhvr additive="base">
                                        <p:cTn id="76" dur="500" fill="hold"/>
                                        <p:tgtEl>
                                          <p:spTgt spid="21"/>
                                        </p:tgtEl>
                                        <p:attrNameLst>
                                          <p:attrName>ppt_x</p:attrName>
                                        </p:attrNameLst>
                                      </p:cBhvr>
                                      <p:tavLst>
                                        <p:tav tm="0">
                                          <p:val>
                                            <p:strVal val="#ppt_x"/>
                                          </p:val>
                                        </p:tav>
                                        <p:tav tm="100000">
                                          <p:val>
                                            <p:strVal val="#ppt_x"/>
                                          </p:val>
                                        </p:tav>
                                      </p:tavLst>
                                    </p:anim>
                                    <p:anim calcmode="lin" valueType="num">
                                      <p:cBhvr additive="base">
                                        <p:cTn id="77"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16" presetClass="entr" presetSubtype="42" fill="hold" grpId="0" nodeType="click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barn(outHorizontal)">
                                      <p:cBhvr>
                                        <p:cTn id="82" dur="500"/>
                                        <p:tgtEl>
                                          <p:spTgt spid="22"/>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37"/>
                                        </p:tgtEl>
                                        <p:attrNameLst>
                                          <p:attrName>style.visibility</p:attrName>
                                        </p:attrNameLst>
                                      </p:cBhvr>
                                      <p:to>
                                        <p:strVal val="visible"/>
                                      </p:to>
                                    </p:set>
                                    <p:animEffect transition="in" filter="barn(inVertical)">
                                      <p:cBhvr>
                                        <p:cTn id="87" dur="500"/>
                                        <p:tgtEl>
                                          <p:spTgt spid="37"/>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29"/>
                                        </p:tgtEl>
                                        <p:attrNameLst>
                                          <p:attrName>style.visibility</p:attrName>
                                        </p:attrNameLst>
                                      </p:cBhvr>
                                      <p:to>
                                        <p:strVal val="visible"/>
                                      </p:to>
                                    </p:set>
                                    <p:animEffect transition="in" filter="barn(inVertical)">
                                      <p:cBhvr>
                                        <p:cTn id="92" dur="500"/>
                                        <p:tgtEl>
                                          <p:spTgt spid="29"/>
                                        </p:tgtEl>
                                      </p:cBhvr>
                                    </p:animEffect>
                                  </p:childTnLst>
                                </p:cTn>
                              </p:par>
                            </p:childTnLst>
                          </p:cTn>
                        </p:par>
                      </p:childTnLst>
                    </p:cTn>
                  </p:par>
                  <p:par>
                    <p:cTn id="93" fill="hold">
                      <p:stCondLst>
                        <p:cond delay="indefinite"/>
                      </p:stCondLst>
                      <p:childTnLst>
                        <p:par>
                          <p:cTn id="94" fill="hold">
                            <p:stCondLst>
                              <p:cond delay="0"/>
                            </p:stCondLst>
                            <p:childTnLst>
                              <p:par>
                                <p:cTn id="95" presetID="31" presetClass="entr" presetSubtype="0" fill="hold" grpId="0" nodeType="clickEffect">
                                  <p:stCondLst>
                                    <p:cond delay="0"/>
                                  </p:stCondLst>
                                  <p:childTnLst>
                                    <p:set>
                                      <p:cBhvr>
                                        <p:cTn id="96" dur="1" fill="hold">
                                          <p:stCondLst>
                                            <p:cond delay="0"/>
                                          </p:stCondLst>
                                        </p:cTn>
                                        <p:tgtEl>
                                          <p:spTgt spid="28"/>
                                        </p:tgtEl>
                                        <p:attrNameLst>
                                          <p:attrName>style.visibility</p:attrName>
                                        </p:attrNameLst>
                                      </p:cBhvr>
                                      <p:to>
                                        <p:strVal val="visible"/>
                                      </p:to>
                                    </p:set>
                                    <p:anim calcmode="lin" valueType="num">
                                      <p:cBhvr>
                                        <p:cTn id="97" dur="1000" fill="hold"/>
                                        <p:tgtEl>
                                          <p:spTgt spid="28"/>
                                        </p:tgtEl>
                                        <p:attrNameLst>
                                          <p:attrName>ppt_w</p:attrName>
                                        </p:attrNameLst>
                                      </p:cBhvr>
                                      <p:tavLst>
                                        <p:tav tm="0">
                                          <p:val>
                                            <p:fltVal val="0"/>
                                          </p:val>
                                        </p:tav>
                                        <p:tav tm="100000">
                                          <p:val>
                                            <p:strVal val="#ppt_w"/>
                                          </p:val>
                                        </p:tav>
                                      </p:tavLst>
                                    </p:anim>
                                    <p:anim calcmode="lin" valueType="num">
                                      <p:cBhvr>
                                        <p:cTn id="98" dur="1000" fill="hold"/>
                                        <p:tgtEl>
                                          <p:spTgt spid="28"/>
                                        </p:tgtEl>
                                        <p:attrNameLst>
                                          <p:attrName>ppt_h</p:attrName>
                                        </p:attrNameLst>
                                      </p:cBhvr>
                                      <p:tavLst>
                                        <p:tav tm="0">
                                          <p:val>
                                            <p:fltVal val="0"/>
                                          </p:val>
                                        </p:tav>
                                        <p:tav tm="100000">
                                          <p:val>
                                            <p:strVal val="#ppt_h"/>
                                          </p:val>
                                        </p:tav>
                                      </p:tavLst>
                                    </p:anim>
                                    <p:anim calcmode="lin" valueType="num">
                                      <p:cBhvr>
                                        <p:cTn id="99" dur="1000" fill="hold"/>
                                        <p:tgtEl>
                                          <p:spTgt spid="28"/>
                                        </p:tgtEl>
                                        <p:attrNameLst>
                                          <p:attrName>style.rotation</p:attrName>
                                        </p:attrNameLst>
                                      </p:cBhvr>
                                      <p:tavLst>
                                        <p:tav tm="0">
                                          <p:val>
                                            <p:fltVal val="90"/>
                                          </p:val>
                                        </p:tav>
                                        <p:tav tm="100000">
                                          <p:val>
                                            <p:fltVal val="0"/>
                                          </p:val>
                                        </p:tav>
                                      </p:tavLst>
                                    </p:anim>
                                    <p:animEffect transition="in" filter="fade">
                                      <p:cBhvr>
                                        <p:cTn id="100" dur="1000"/>
                                        <p:tgtEl>
                                          <p:spTgt spid="28"/>
                                        </p:tgtEl>
                                      </p:cBhvr>
                                    </p:animEffect>
                                  </p:childTnLst>
                                </p:cTn>
                              </p:par>
                            </p:childTnLst>
                          </p:cTn>
                        </p:par>
                      </p:childTnLst>
                    </p:cTn>
                  </p:par>
                  <p:par>
                    <p:cTn id="101" fill="hold">
                      <p:stCondLst>
                        <p:cond delay="indefinite"/>
                      </p:stCondLst>
                      <p:childTnLst>
                        <p:par>
                          <p:cTn id="102" fill="hold">
                            <p:stCondLst>
                              <p:cond delay="0"/>
                            </p:stCondLst>
                            <p:childTnLst>
                              <p:par>
                                <p:cTn id="103" presetID="16" presetClass="entr" presetSubtype="21" fill="hold" grpId="0" nodeType="clickEffect">
                                  <p:stCondLst>
                                    <p:cond delay="0"/>
                                  </p:stCondLst>
                                  <p:childTnLst>
                                    <p:set>
                                      <p:cBhvr>
                                        <p:cTn id="104" dur="1" fill="hold">
                                          <p:stCondLst>
                                            <p:cond delay="0"/>
                                          </p:stCondLst>
                                        </p:cTn>
                                        <p:tgtEl>
                                          <p:spTgt spid="39"/>
                                        </p:tgtEl>
                                        <p:attrNameLst>
                                          <p:attrName>style.visibility</p:attrName>
                                        </p:attrNameLst>
                                      </p:cBhvr>
                                      <p:to>
                                        <p:strVal val="visible"/>
                                      </p:to>
                                    </p:set>
                                    <p:animEffect transition="in" filter="barn(inVertical)">
                                      <p:cBhvr>
                                        <p:cTn id="105" dur="500"/>
                                        <p:tgtEl>
                                          <p:spTgt spid="39"/>
                                        </p:tgtEl>
                                      </p:cBhvr>
                                    </p:animEffect>
                                  </p:childTnLst>
                                </p:cTn>
                              </p:par>
                            </p:childTnLst>
                          </p:cTn>
                        </p:par>
                      </p:childTnLst>
                    </p:cTn>
                  </p:par>
                  <p:par>
                    <p:cTn id="106" fill="hold">
                      <p:stCondLst>
                        <p:cond delay="indefinite"/>
                      </p:stCondLst>
                      <p:childTnLst>
                        <p:par>
                          <p:cTn id="107" fill="hold">
                            <p:stCondLst>
                              <p:cond delay="0"/>
                            </p:stCondLst>
                            <p:childTnLst>
                              <p:par>
                                <p:cTn id="108" presetID="31" presetClass="entr" presetSubtype="0" fill="hold" grpId="0" nodeType="clickEffect">
                                  <p:stCondLst>
                                    <p:cond delay="0"/>
                                  </p:stCondLst>
                                  <p:childTnLst>
                                    <p:set>
                                      <p:cBhvr>
                                        <p:cTn id="109" dur="1" fill="hold">
                                          <p:stCondLst>
                                            <p:cond delay="0"/>
                                          </p:stCondLst>
                                        </p:cTn>
                                        <p:tgtEl>
                                          <p:spTgt spid="38"/>
                                        </p:tgtEl>
                                        <p:attrNameLst>
                                          <p:attrName>style.visibility</p:attrName>
                                        </p:attrNameLst>
                                      </p:cBhvr>
                                      <p:to>
                                        <p:strVal val="visible"/>
                                      </p:to>
                                    </p:set>
                                    <p:anim calcmode="lin" valueType="num">
                                      <p:cBhvr>
                                        <p:cTn id="110" dur="1000" fill="hold"/>
                                        <p:tgtEl>
                                          <p:spTgt spid="38"/>
                                        </p:tgtEl>
                                        <p:attrNameLst>
                                          <p:attrName>ppt_w</p:attrName>
                                        </p:attrNameLst>
                                      </p:cBhvr>
                                      <p:tavLst>
                                        <p:tav tm="0">
                                          <p:val>
                                            <p:fltVal val="0"/>
                                          </p:val>
                                        </p:tav>
                                        <p:tav tm="100000">
                                          <p:val>
                                            <p:strVal val="#ppt_w"/>
                                          </p:val>
                                        </p:tav>
                                      </p:tavLst>
                                    </p:anim>
                                    <p:anim calcmode="lin" valueType="num">
                                      <p:cBhvr>
                                        <p:cTn id="111" dur="1000" fill="hold"/>
                                        <p:tgtEl>
                                          <p:spTgt spid="38"/>
                                        </p:tgtEl>
                                        <p:attrNameLst>
                                          <p:attrName>ppt_h</p:attrName>
                                        </p:attrNameLst>
                                      </p:cBhvr>
                                      <p:tavLst>
                                        <p:tav tm="0">
                                          <p:val>
                                            <p:fltVal val="0"/>
                                          </p:val>
                                        </p:tav>
                                        <p:tav tm="100000">
                                          <p:val>
                                            <p:strVal val="#ppt_h"/>
                                          </p:val>
                                        </p:tav>
                                      </p:tavLst>
                                    </p:anim>
                                    <p:anim calcmode="lin" valueType="num">
                                      <p:cBhvr>
                                        <p:cTn id="112" dur="1000" fill="hold"/>
                                        <p:tgtEl>
                                          <p:spTgt spid="38"/>
                                        </p:tgtEl>
                                        <p:attrNameLst>
                                          <p:attrName>style.rotation</p:attrName>
                                        </p:attrNameLst>
                                      </p:cBhvr>
                                      <p:tavLst>
                                        <p:tav tm="0">
                                          <p:val>
                                            <p:fltVal val="90"/>
                                          </p:val>
                                        </p:tav>
                                        <p:tav tm="100000">
                                          <p:val>
                                            <p:fltVal val="0"/>
                                          </p:val>
                                        </p:tav>
                                      </p:tavLst>
                                    </p:anim>
                                    <p:animEffect transition="in" filter="fade">
                                      <p:cBhvr>
                                        <p:cTn id="113" dur="1000"/>
                                        <p:tgtEl>
                                          <p:spTgt spid="38"/>
                                        </p:tgtEl>
                                      </p:cBhvr>
                                    </p:animEffect>
                                  </p:childTnLst>
                                </p:cTn>
                              </p:par>
                            </p:childTnLst>
                          </p:cTn>
                        </p:par>
                      </p:childTnLst>
                    </p:cTn>
                  </p:par>
                  <p:par>
                    <p:cTn id="114" fill="hold">
                      <p:stCondLst>
                        <p:cond delay="indefinite"/>
                      </p:stCondLst>
                      <p:childTnLst>
                        <p:par>
                          <p:cTn id="115" fill="hold">
                            <p:stCondLst>
                              <p:cond delay="0"/>
                            </p:stCondLst>
                            <p:childTnLst>
                              <p:par>
                                <p:cTn id="116" presetID="16" presetClass="entr" presetSubtype="21" fill="hold" grpId="0" nodeType="clickEffect">
                                  <p:stCondLst>
                                    <p:cond delay="0"/>
                                  </p:stCondLst>
                                  <p:childTnLst>
                                    <p:set>
                                      <p:cBhvr>
                                        <p:cTn id="117" dur="1" fill="hold">
                                          <p:stCondLst>
                                            <p:cond delay="0"/>
                                          </p:stCondLst>
                                        </p:cTn>
                                        <p:tgtEl>
                                          <p:spTgt spid="36"/>
                                        </p:tgtEl>
                                        <p:attrNameLst>
                                          <p:attrName>style.visibility</p:attrName>
                                        </p:attrNameLst>
                                      </p:cBhvr>
                                      <p:to>
                                        <p:strVal val="visible"/>
                                      </p:to>
                                    </p:set>
                                    <p:animEffect transition="in" filter="barn(inVertical)">
                                      <p:cBhvr>
                                        <p:cTn id="118" dur="500"/>
                                        <p:tgtEl>
                                          <p:spTgt spid="36"/>
                                        </p:tgtEl>
                                      </p:cBhvr>
                                    </p:animEffect>
                                  </p:childTnLst>
                                </p:cTn>
                              </p:par>
                            </p:childTnLst>
                          </p:cTn>
                        </p:par>
                      </p:childTnLst>
                    </p:cTn>
                  </p:par>
                  <p:par>
                    <p:cTn id="119" fill="hold">
                      <p:stCondLst>
                        <p:cond delay="indefinite"/>
                      </p:stCondLst>
                      <p:childTnLst>
                        <p:par>
                          <p:cTn id="120" fill="hold">
                            <p:stCondLst>
                              <p:cond delay="0"/>
                            </p:stCondLst>
                            <p:childTnLst>
                              <p:par>
                                <p:cTn id="121" presetID="16" presetClass="entr" presetSubtype="21" fill="hold" grpId="0" nodeType="clickEffect">
                                  <p:stCondLst>
                                    <p:cond delay="0"/>
                                  </p:stCondLst>
                                  <p:childTnLst>
                                    <p:set>
                                      <p:cBhvr>
                                        <p:cTn id="122" dur="1" fill="hold">
                                          <p:stCondLst>
                                            <p:cond delay="0"/>
                                          </p:stCondLst>
                                        </p:cTn>
                                        <p:tgtEl>
                                          <p:spTgt spid="18"/>
                                        </p:tgtEl>
                                        <p:attrNameLst>
                                          <p:attrName>style.visibility</p:attrName>
                                        </p:attrNameLst>
                                      </p:cBhvr>
                                      <p:to>
                                        <p:strVal val="visible"/>
                                      </p:to>
                                    </p:set>
                                    <p:animEffect transition="in" filter="barn(inVertical)">
                                      <p:cBhvr>
                                        <p:cTn id="123" dur="500"/>
                                        <p:tgtEl>
                                          <p:spTgt spid="18"/>
                                        </p:tgtEl>
                                      </p:cBhvr>
                                    </p:animEffect>
                                  </p:childTnLst>
                                </p:cTn>
                              </p:par>
                            </p:childTnLst>
                          </p:cTn>
                        </p:par>
                      </p:childTnLst>
                    </p:cTn>
                  </p:par>
                  <p:par>
                    <p:cTn id="124" fill="hold">
                      <p:stCondLst>
                        <p:cond delay="indefinite"/>
                      </p:stCondLst>
                      <p:childTnLst>
                        <p:par>
                          <p:cTn id="125" fill="hold">
                            <p:stCondLst>
                              <p:cond delay="0"/>
                            </p:stCondLst>
                            <p:childTnLst>
                              <p:par>
                                <p:cTn id="126" presetID="42" presetClass="entr" presetSubtype="0" fill="hold" grpId="0" nodeType="clickEffect">
                                  <p:stCondLst>
                                    <p:cond delay="0"/>
                                  </p:stCondLst>
                                  <p:childTnLst>
                                    <p:set>
                                      <p:cBhvr>
                                        <p:cTn id="127" dur="1" fill="hold">
                                          <p:stCondLst>
                                            <p:cond delay="0"/>
                                          </p:stCondLst>
                                        </p:cTn>
                                        <p:tgtEl>
                                          <p:spTgt spid="17"/>
                                        </p:tgtEl>
                                        <p:attrNameLst>
                                          <p:attrName>style.visibility</p:attrName>
                                        </p:attrNameLst>
                                      </p:cBhvr>
                                      <p:to>
                                        <p:strVal val="visible"/>
                                      </p:to>
                                    </p:set>
                                    <p:animEffect transition="in" filter="fade">
                                      <p:cBhvr>
                                        <p:cTn id="128" dur="1000"/>
                                        <p:tgtEl>
                                          <p:spTgt spid="17"/>
                                        </p:tgtEl>
                                      </p:cBhvr>
                                    </p:animEffect>
                                    <p:anim calcmode="lin" valueType="num">
                                      <p:cBhvr>
                                        <p:cTn id="129" dur="1000" fill="hold"/>
                                        <p:tgtEl>
                                          <p:spTgt spid="17"/>
                                        </p:tgtEl>
                                        <p:attrNameLst>
                                          <p:attrName>ppt_x</p:attrName>
                                        </p:attrNameLst>
                                      </p:cBhvr>
                                      <p:tavLst>
                                        <p:tav tm="0">
                                          <p:val>
                                            <p:strVal val="#ppt_x"/>
                                          </p:val>
                                        </p:tav>
                                        <p:tav tm="100000">
                                          <p:val>
                                            <p:strVal val="#ppt_x"/>
                                          </p:val>
                                        </p:tav>
                                      </p:tavLst>
                                    </p:anim>
                                    <p:anim calcmode="lin" valueType="num">
                                      <p:cBhvr>
                                        <p:cTn id="13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53" presetClass="entr" presetSubtype="16" fill="hold" grpId="0" nodeType="clickEffect">
                                  <p:stCondLst>
                                    <p:cond delay="0"/>
                                  </p:stCondLst>
                                  <p:childTnLst>
                                    <p:set>
                                      <p:cBhvr>
                                        <p:cTn id="134" dur="1" fill="hold">
                                          <p:stCondLst>
                                            <p:cond delay="0"/>
                                          </p:stCondLst>
                                        </p:cTn>
                                        <p:tgtEl>
                                          <p:spTgt spid="43"/>
                                        </p:tgtEl>
                                        <p:attrNameLst>
                                          <p:attrName>style.visibility</p:attrName>
                                        </p:attrNameLst>
                                      </p:cBhvr>
                                      <p:to>
                                        <p:strVal val="visible"/>
                                      </p:to>
                                    </p:set>
                                    <p:anim calcmode="lin" valueType="num">
                                      <p:cBhvr>
                                        <p:cTn id="135" dur="500" fill="hold"/>
                                        <p:tgtEl>
                                          <p:spTgt spid="43"/>
                                        </p:tgtEl>
                                        <p:attrNameLst>
                                          <p:attrName>ppt_w</p:attrName>
                                        </p:attrNameLst>
                                      </p:cBhvr>
                                      <p:tavLst>
                                        <p:tav tm="0">
                                          <p:val>
                                            <p:fltVal val="0"/>
                                          </p:val>
                                        </p:tav>
                                        <p:tav tm="100000">
                                          <p:val>
                                            <p:strVal val="#ppt_w"/>
                                          </p:val>
                                        </p:tav>
                                      </p:tavLst>
                                    </p:anim>
                                    <p:anim calcmode="lin" valueType="num">
                                      <p:cBhvr>
                                        <p:cTn id="136" dur="500" fill="hold"/>
                                        <p:tgtEl>
                                          <p:spTgt spid="43"/>
                                        </p:tgtEl>
                                        <p:attrNameLst>
                                          <p:attrName>ppt_h</p:attrName>
                                        </p:attrNameLst>
                                      </p:cBhvr>
                                      <p:tavLst>
                                        <p:tav tm="0">
                                          <p:val>
                                            <p:fltVal val="0"/>
                                          </p:val>
                                        </p:tav>
                                        <p:tav tm="100000">
                                          <p:val>
                                            <p:strVal val="#ppt_h"/>
                                          </p:val>
                                        </p:tav>
                                      </p:tavLst>
                                    </p:anim>
                                    <p:animEffect transition="in" filter="fade">
                                      <p:cBhvr>
                                        <p:cTn id="137" dur="500"/>
                                        <p:tgtEl>
                                          <p:spTgt spid="43"/>
                                        </p:tgtEl>
                                      </p:cBhvr>
                                    </p:animEffect>
                                  </p:childTnLst>
                                </p:cTn>
                              </p:par>
                            </p:childTnLst>
                          </p:cTn>
                        </p:par>
                      </p:childTnLst>
                    </p:cTn>
                  </p:par>
                  <p:par>
                    <p:cTn id="138" fill="hold">
                      <p:stCondLst>
                        <p:cond delay="indefinite"/>
                      </p:stCondLst>
                      <p:childTnLst>
                        <p:par>
                          <p:cTn id="139" fill="hold">
                            <p:stCondLst>
                              <p:cond delay="0"/>
                            </p:stCondLst>
                            <p:childTnLst>
                              <p:par>
                                <p:cTn id="140" presetID="16" presetClass="entr" presetSubtype="21" fill="hold" grpId="0" nodeType="clickEffect">
                                  <p:stCondLst>
                                    <p:cond delay="0"/>
                                  </p:stCondLst>
                                  <p:childTnLst>
                                    <p:set>
                                      <p:cBhvr>
                                        <p:cTn id="141" dur="1" fill="hold">
                                          <p:stCondLst>
                                            <p:cond delay="0"/>
                                          </p:stCondLst>
                                        </p:cTn>
                                        <p:tgtEl>
                                          <p:spTgt spid="42"/>
                                        </p:tgtEl>
                                        <p:attrNameLst>
                                          <p:attrName>style.visibility</p:attrName>
                                        </p:attrNameLst>
                                      </p:cBhvr>
                                      <p:to>
                                        <p:strVal val="visible"/>
                                      </p:to>
                                    </p:set>
                                    <p:animEffect transition="in" filter="barn(inVertical)">
                                      <p:cBhvr>
                                        <p:cTn id="142" dur="500"/>
                                        <p:tgtEl>
                                          <p:spTgt spid="42"/>
                                        </p:tgtEl>
                                      </p:cBhvr>
                                    </p:animEffect>
                                  </p:childTnLst>
                                </p:cTn>
                              </p:par>
                            </p:childTnLst>
                          </p:cTn>
                        </p:par>
                      </p:childTnLst>
                    </p:cTn>
                  </p:par>
                  <p:par>
                    <p:cTn id="143" fill="hold">
                      <p:stCondLst>
                        <p:cond delay="indefinite"/>
                      </p:stCondLst>
                      <p:childTnLst>
                        <p:par>
                          <p:cTn id="144" fill="hold">
                            <p:stCondLst>
                              <p:cond delay="0"/>
                            </p:stCondLst>
                            <p:childTnLst>
                              <p:par>
                                <p:cTn id="145" presetID="53" presetClass="entr" presetSubtype="16" fill="hold" grpId="0" nodeType="clickEffect">
                                  <p:stCondLst>
                                    <p:cond delay="0"/>
                                  </p:stCondLst>
                                  <p:childTnLst>
                                    <p:set>
                                      <p:cBhvr>
                                        <p:cTn id="146" dur="1" fill="hold">
                                          <p:stCondLst>
                                            <p:cond delay="0"/>
                                          </p:stCondLst>
                                        </p:cTn>
                                        <p:tgtEl>
                                          <p:spTgt spid="40"/>
                                        </p:tgtEl>
                                        <p:attrNameLst>
                                          <p:attrName>style.visibility</p:attrName>
                                        </p:attrNameLst>
                                      </p:cBhvr>
                                      <p:to>
                                        <p:strVal val="visible"/>
                                      </p:to>
                                    </p:set>
                                    <p:anim calcmode="lin" valueType="num">
                                      <p:cBhvr>
                                        <p:cTn id="147" dur="500" fill="hold"/>
                                        <p:tgtEl>
                                          <p:spTgt spid="40"/>
                                        </p:tgtEl>
                                        <p:attrNameLst>
                                          <p:attrName>ppt_w</p:attrName>
                                        </p:attrNameLst>
                                      </p:cBhvr>
                                      <p:tavLst>
                                        <p:tav tm="0">
                                          <p:val>
                                            <p:fltVal val="0"/>
                                          </p:val>
                                        </p:tav>
                                        <p:tav tm="100000">
                                          <p:val>
                                            <p:strVal val="#ppt_w"/>
                                          </p:val>
                                        </p:tav>
                                      </p:tavLst>
                                    </p:anim>
                                    <p:anim calcmode="lin" valueType="num">
                                      <p:cBhvr>
                                        <p:cTn id="148" dur="500" fill="hold"/>
                                        <p:tgtEl>
                                          <p:spTgt spid="40"/>
                                        </p:tgtEl>
                                        <p:attrNameLst>
                                          <p:attrName>ppt_h</p:attrName>
                                        </p:attrNameLst>
                                      </p:cBhvr>
                                      <p:tavLst>
                                        <p:tav tm="0">
                                          <p:val>
                                            <p:fltVal val="0"/>
                                          </p:val>
                                        </p:tav>
                                        <p:tav tm="100000">
                                          <p:val>
                                            <p:strVal val="#ppt_h"/>
                                          </p:val>
                                        </p:tav>
                                      </p:tavLst>
                                    </p:anim>
                                    <p:animEffect transition="in" filter="fade">
                                      <p:cBhvr>
                                        <p:cTn id="14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animBg="1"/>
      <p:bldP spid="8" grpId="0" animBg="1"/>
      <p:bldP spid="9" grpId="0" animBg="1"/>
      <p:bldP spid="10" grpId="0" animBg="1"/>
      <p:bldP spid="11" grpId="0" animBg="1"/>
      <p:bldP spid="12" grpId="0" animBg="1"/>
      <p:bldP spid="17" grpId="0" animBg="1"/>
      <p:bldP spid="18" grpId="0" animBg="1"/>
      <p:bldP spid="21" grpId="0" animBg="1"/>
      <p:bldP spid="22" grpId="0" animBg="1"/>
      <p:bldP spid="27" grpId="0" animBg="1"/>
      <p:bldP spid="28" grpId="0" animBg="1"/>
      <p:bldP spid="29" grpId="0" animBg="1"/>
      <p:bldP spid="36" grpId="0" animBg="1"/>
      <p:bldP spid="37" grpId="0" animBg="1"/>
      <p:bldP spid="38" grpId="0" animBg="1"/>
      <p:bldP spid="39" grpId="0" animBg="1"/>
      <p:bldP spid="40" grpId="0" animBg="1"/>
      <p:bldP spid="42" grpId="0" animBg="1"/>
      <p:bldP spid="4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508104" y="260648"/>
            <a:ext cx="3438128"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a:r>
              <a:rPr lang="es-ES" dirty="0"/>
              <a:t>Se reúnen con los afectados para tomar decisiones </a:t>
            </a:r>
            <a:r>
              <a:rPr lang="es-ES" dirty="0" smtClean="0"/>
              <a:t>,aconsejar y coordinarse </a:t>
            </a:r>
            <a:r>
              <a:rPr lang="es-ES" dirty="0"/>
              <a:t>con los que llevan el caso</a:t>
            </a:r>
          </a:p>
        </p:txBody>
      </p:sp>
      <p:sp>
        <p:nvSpPr>
          <p:cNvPr id="5" name="4 Flecha curvada hacia la derecha"/>
          <p:cNvSpPr/>
          <p:nvPr/>
        </p:nvSpPr>
        <p:spPr>
          <a:xfrm>
            <a:off x="4730095" y="-619009"/>
            <a:ext cx="731520" cy="1216152"/>
          </a:xfrm>
          <a:prstGeom prst="curved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tx1"/>
              </a:solidFill>
            </a:endParaRPr>
          </a:p>
        </p:txBody>
      </p:sp>
      <p:sp>
        <p:nvSpPr>
          <p:cNvPr id="6" name="5 Flecha arriba y abajo"/>
          <p:cNvSpPr/>
          <p:nvPr/>
        </p:nvSpPr>
        <p:spPr>
          <a:xfrm>
            <a:off x="3870102" y="-963489"/>
            <a:ext cx="484632" cy="1224137"/>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 name="6 Rectángulo"/>
          <p:cNvSpPr/>
          <p:nvPr/>
        </p:nvSpPr>
        <p:spPr>
          <a:xfrm>
            <a:off x="1901272" y="200890"/>
            <a:ext cx="3030768" cy="175432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r>
              <a:rPr lang="es-ES" dirty="0"/>
              <a:t>En caso de no acuerdo, proponen acción. Comunican al grupo soluciones, acuerdos, </a:t>
            </a:r>
            <a:r>
              <a:rPr lang="es-ES" dirty="0" smtClean="0"/>
              <a:t>reuniones periódicas de los mediadores ,para seguimiento ,conflictos  etc.</a:t>
            </a:r>
            <a:endParaRPr lang="es-ES" dirty="0"/>
          </a:p>
        </p:txBody>
      </p:sp>
      <p:sp>
        <p:nvSpPr>
          <p:cNvPr id="8" name="7 Flecha abajo"/>
          <p:cNvSpPr/>
          <p:nvPr/>
        </p:nvSpPr>
        <p:spPr>
          <a:xfrm>
            <a:off x="1475656" y="-387423"/>
            <a:ext cx="484632" cy="2490990"/>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Rectángulo"/>
          <p:cNvSpPr/>
          <p:nvPr/>
        </p:nvSpPr>
        <p:spPr>
          <a:xfrm>
            <a:off x="44155" y="2103567"/>
            <a:ext cx="4094785" cy="64633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s-ES" dirty="0"/>
              <a:t>MESAS DE NEGOCIACIÓN COLECTIVA</a:t>
            </a:r>
          </a:p>
        </p:txBody>
      </p:sp>
      <p:sp>
        <p:nvSpPr>
          <p:cNvPr id="10" name="9 Rectángulo"/>
          <p:cNvSpPr/>
          <p:nvPr/>
        </p:nvSpPr>
        <p:spPr>
          <a:xfrm>
            <a:off x="44155" y="2823604"/>
            <a:ext cx="9099845" cy="2585323"/>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es-ES" dirty="0"/>
              <a:t>BANCO.</a:t>
            </a:r>
          </a:p>
          <a:p>
            <a:pPr algn="ctr"/>
            <a:r>
              <a:rPr lang="es-ES" dirty="0" smtClean="0"/>
              <a:t>EL </a:t>
            </a:r>
            <a:r>
              <a:rPr lang="es-ES" dirty="0"/>
              <a:t>MEDIADOR/ES CON LOS AFECTADOS VAN </a:t>
            </a:r>
            <a:r>
              <a:rPr lang="es-ES" dirty="0" smtClean="0"/>
              <a:t>AL </a:t>
            </a:r>
            <a:r>
              <a:rPr lang="es-ES" dirty="0"/>
              <a:t>BANCO CUANDO SE ATRANCAN LOS CASOS A REUNIRSE CON EL INTERLOCUTOR DE LA MESA DE NEGOCIACIÓN.</a:t>
            </a:r>
          </a:p>
          <a:p>
            <a:pPr algn="ctr"/>
            <a:r>
              <a:rPr lang="es-ES" dirty="0"/>
              <a:t>ES IMPORTANTE QUE TODOS LOS MEDIADORES SEPAN LO MISMO Y VAYAN PREPARADOS PARA EXPONER LA SITUACIÓN DE LOS CASOS  Y LO QUE SE PIDE SEGÚN EL ESCRITO DE MINIMOS</a:t>
            </a:r>
          </a:p>
          <a:p>
            <a:pPr algn="ctr"/>
            <a:r>
              <a:rPr lang="es-ES" dirty="0"/>
              <a:t>EN EL CASO DE UNA ACCIÓN , EL MEDIADOR/ES SE METE EN EL BANCO CON VARIOS AFECTADOS, PREVIA REUNIÓN CON EL GRUPO DE ACCIÓN PARA PREPARARLO TODO.</a:t>
            </a:r>
          </a:p>
        </p:txBody>
      </p:sp>
      <p:sp>
        <p:nvSpPr>
          <p:cNvPr id="11" name="10 Flecha abajo"/>
          <p:cNvSpPr/>
          <p:nvPr/>
        </p:nvSpPr>
        <p:spPr>
          <a:xfrm>
            <a:off x="3059832" y="2472899"/>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p:nvSpPr>
        <p:spPr>
          <a:xfrm>
            <a:off x="4552419" y="1951319"/>
            <a:ext cx="4572000" cy="646331"/>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lgn="ctr"/>
            <a:r>
              <a:rPr lang="es-ES" dirty="0"/>
              <a:t>LINEA DE TRABAJO DEL GRUPO, ESCRITO DE MINIMOS AL BANCO</a:t>
            </a:r>
          </a:p>
        </p:txBody>
      </p:sp>
      <p:sp>
        <p:nvSpPr>
          <p:cNvPr id="13" name="12 Flecha derecha"/>
          <p:cNvSpPr/>
          <p:nvPr/>
        </p:nvSpPr>
        <p:spPr>
          <a:xfrm>
            <a:off x="4138940" y="1988267"/>
            <a:ext cx="48920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Rectángulo"/>
          <p:cNvSpPr/>
          <p:nvPr/>
        </p:nvSpPr>
        <p:spPr>
          <a:xfrm>
            <a:off x="30707" y="5708566"/>
            <a:ext cx="9093711"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s-ES" dirty="0"/>
              <a:t>ES IMPORTANTE QUE MIENTRAS HAYA UNA MESA DE NEGOCIACION CON EL BANCO, SE COMUNIQUE EN LA ASAMBLEA LAS ACCIONES A ESE MISMO BANCO A LOS MEDIADORES QUE ESTAN EN ELLA PARA BUSCAR UNA POSIBLE SOLUCION ANTES DE LA ACCION.</a:t>
            </a:r>
          </a:p>
        </p:txBody>
      </p:sp>
      <p:sp>
        <p:nvSpPr>
          <p:cNvPr id="15" name="14 Flecha arriba y abajo"/>
          <p:cNvSpPr/>
          <p:nvPr/>
        </p:nvSpPr>
        <p:spPr>
          <a:xfrm>
            <a:off x="4565029" y="5222235"/>
            <a:ext cx="484632" cy="51102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xmlns="" val="3727720997"/>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ppt_w</p:attrName>
                                        </p:attrNameLst>
                                      </p:cBhvr>
                                      <p:tavLst>
                                        <p:tav tm="0">
                                          <p:val>
                                            <p:fltVal val="0"/>
                                          </p:val>
                                        </p:tav>
                                        <p:tav tm="100000">
                                          <p:val>
                                            <p:strVal val="#ppt_w"/>
                                          </p:val>
                                        </p:tav>
                                      </p:tavLst>
                                    </p:anim>
                                    <p:anim calcmode="lin" valueType="num">
                                      <p:cBhvr>
                                        <p:cTn id="25" dur="500" fill="hold"/>
                                        <p:tgtEl>
                                          <p:spTgt spid="7"/>
                                        </p:tgtEl>
                                        <p:attrNameLst>
                                          <p:attrName>ppt_h</p:attrName>
                                        </p:attrNameLst>
                                      </p:cBhvr>
                                      <p:tavLst>
                                        <p:tav tm="0">
                                          <p:val>
                                            <p:fltVal val="0"/>
                                          </p:val>
                                        </p:tav>
                                        <p:tav tm="100000">
                                          <p:val>
                                            <p:strVal val="#ppt_h"/>
                                          </p:val>
                                        </p:tav>
                                      </p:tavLst>
                                    </p:anim>
                                    <p:animEffect transition="in" filter="fade">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arn(inVertical)">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barn(inVertical)">
                                      <p:cBhvr>
                                        <p:cTn id="41" dur="5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500" fill="hold"/>
                                        <p:tgtEl>
                                          <p:spTgt spid="12"/>
                                        </p:tgtEl>
                                        <p:attrNameLst>
                                          <p:attrName>ppt_x</p:attrName>
                                        </p:attrNameLst>
                                      </p:cBhvr>
                                      <p:tavLst>
                                        <p:tav tm="0">
                                          <p:val>
                                            <p:strVal val="#ppt_x"/>
                                          </p:val>
                                        </p:tav>
                                        <p:tav tm="100000">
                                          <p:val>
                                            <p:strVal val="#ppt_x"/>
                                          </p:val>
                                        </p:tav>
                                      </p:tavLst>
                                    </p:anim>
                                    <p:anim calcmode="lin" valueType="num">
                                      <p:cBhvr additive="base">
                                        <p:cTn id="4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arn(inVertical)">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fade">
                                      <p:cBhvr>
                                        <p:cTn id="57" dur="1000"/>
                                        <p:tgtEl>
                                          <p:spTgt spid="10"/>
                                        </p:tgtEl>
                                      </p:cBhvr>
                                    </p:animEffect>
                                    <p:anim calcmode="lin" valueType="num">
                                      <p:cBhvr>
                                        <p:cTn id="58" dur="1000" fill="hold"/>
                                        <p:tgtEl>
                                          <p:spTgt spid="10"/>
                                        </p:tgtEl>
                                        <p:attrNameLst>
                                          <p:attrName>ppt_x</p:attrName>
                                        </p:attrNameLst>
                                      </p:cBhvr>
                                      <p:tavLst>
                                        <p:tav tm="0">
                                          <p:val>
                                            <p:strVal val="#ppt_x"/>
                                          </p:val>
                                        </p:tav>
                                        <p:tav tm="100000">
                                          <p:val>
                                            <p:strVal val="#ppt_x"/>
                                          </p:val>
                                        </p:tav>
                                      </p:tavLst>
                                    </p:anim>
                                    <p:anim calcmode="lin" valueType="num">
                                      <p:cBhvr>
                                        <p:cTn id="5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15"/>
                                        </p:tgtEl>
                                        <p:attrNameLst>
                                          <p:attrName>style.visibility</p:attrName>
                                        </p:attrNameLst>
                                      </p:cBhvr>
                                      <p:to>
                                        <p:strVal val="visible"/>
                                      </p:to>
                                    </p:set>
                                    <p:animEffect transition="in" filter="barn(inVertical)">
                                      <p:cBhvr>
                                        <p:cTn id="64" dur="500"/>
                                        <p:tgtEl>
                                          <p:spTgt spid="15"/>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4"/>
                                        </p:tgtEl>
                                        <p:attrNameLst>
                                          <p:attrName>style.visibility</p:attrName>
                                        </p:attrNameLst>
                                      </p:cBhvr>
                                      <p:to>
                                        <p:strVal val="visible"/>
                                      </p:to>
                                    </p:set>
                                    <p:anim calcmode="lin" valueType="num">
                                      <p:cBhvr additive="base">
                                        <p:cTn id="69" dur="500" fill="hold"/>
                                        <p:tgtEl>
                                          <p:spTgt spid="14"/>
                                        </p:tgtEl>
                                        <p:attrNameLst>
                                          <p:attrName>ppt_x</p:attrName>
                                        </p:attrNameLst>
                                      </p:cBhvr>
                                      <p:tavLst>
                                        <p:tav tm="0">
                                          <p:val>
                                            <p:strVal val="#ppt_x"/>
                                          </p:val>
                                        </p:tav>
                                        <p:tav tm="100000">
                                          <p:val>
                                            <p:strVal val="#ppt_x"/>
                                          </p:val>
                                        </p:tav>
                                      </p:tavLst>
                                    </p:anim>
                                    <p:anim calcmode="lin" valueType="num">
                                      <p:cBhvr additive="base">
                                        <p:cTn id="7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4 Grupo"/>
          <p:cNvGrpSpPr/>
          <p:nvPr/>
        </p:nvGrpSpPr>
        <p:grpSpPr>
          <a:xfrm>
            <a:off x="107504" y="0"/>
            <a:ext cx="9036496" cy="466559"/>
            <a:chOff x="0" y="0"/>
            <a:chExt cx="9144000" cy="466559"/>
          </a:xfrm>
        </p:grpSpPr>
        <p:sp>
          <p:nvSpPr>
            <p:cNvPr id="6" name="3 CuadroTexto"/>
            <p:cNvSpPr/>
            <p:nvPr/>
          </p:nvSpPr>
          <p:spPr>
            <a:xfrm>
              <a:off x="0" y="0"/>
              <a:ext cx="9144000" cy="385831"/>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ctr" rtl="0" hangingPunct="1">
                <a:lnSpc>
                  <a:spcPct val="100000"/>
                </a:lnSpc>
                <a:spcBef>
                  <a:spcPts val="0"/>
                </a:spcBef>
                <a:spcAft>
                  <a:spcPts val="0"/>
                </a:spcAft>
                <a:buNone/>
                <a:tabLst/>
                <a:defRPr sz="1800"/>
              </a:pPr>
              <a:endParaRPr lang="es-ES" sz="2000" b="1" i="0" u="none" strike="noStrike" kern="1200" spc="0" dirty="0">
                <a:ln>
                  <a:noFill/>
                </a:ln>
                <a:solidFill>
                  <a:srgbClr val="000000"/>
                </a:solidFill>
                <a:latin typeface="Arial" pitchFamily="34" charset="0"/>
                <a:ea typeface="Arial Unicode MS" pitchFamily="2"/>
                <a:cs typeface="Arial" pitchFamily="34" charset="0"/>
              </a:endParaRPr>
            </a:p>
          </p:txBody>
        </p:sp>
        <p:sp>
          <p:nvSpPr>
            <p:cNvPr id="7" name="77 Rectángulo"/>
            <p:cNvSpPr/>
            <p:nvPr/>
          </p:nvSpPr>
          <p:spPr>
            <a:xfrm>
              <a:off x="0" y="0"/>
              <a:ext cx="183985" cy="4665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5000" rIns="90000" bIns="45000" anchor="t" anchorCtr="0" compatLnSpc="0">
              <a:spAutoFit/>
            </a:bodyPr>
            <a:lstStyle/>
            <a:p>
              <a:pPr marL="0" marR="0" lvl="0" indent="0" algn="l" rtl="0" hangingPunct="1">
                <a:lnSpc>
                  <a:spcPct val="100000"/>
                </a:lnSpc>
                <a:spcBef>
                  <a:spcPts val="0"/>
                </a:spcBef>
                <a:spcAft>
                  <a:spcPts val="0"/>
                </a:spcAft>
                <a:buNone/>
                <a:tabLst/>
                <a:defRPr sz="1800"/>
              </a:pPr>
              <a:endParaRPr lang="es-ES" sz="2400" b="1" i="0" u="none" strike="noStrike" kern="1200" spc="0" dirty="0">
                <a:ln>
                  <a:noFill/>
                </a:ln>
                <a:solidFill>
                  <a:srgbClr val="D73A36"/>
                </a:solidFill>
                <a:latin typeface="Calibri" pitchFamily="18"/>
                <a:ea typeface="Arial Unicode MS" pitchFamily="2"/>
                <a:cs typeface="Mangal" pitchFamily="2"/>
              </a:endParaRPr>
            </a:p>
          </p:txBody>
        </p:sp>
      </p:grpSp>
      <p:sp>
        <p:nvSpPr>
          <p:cNvPr id="8" name="7 Marcador de número de diapositiva"/>
          <p:cNvSpPr>
            <a:spLocks noGrp="1"/>
          </p:cNvSpPr>
          <p:nvPr>
            <p:ph type="sldNum" sz="quarter" idx="12"/>
          </p:nvPr>
        </p:nvSpPr>
        <p:spPr/>
        <p:txBody>
          <a:bodyPr/>
          <a:lstStyle/>
          <a:p>
            <a:fld id="{FA17FE1D-2576-4912-AC2B-1A5C5B1FC7E3}" type="slidenum">
              <a:rPr lang="es-ES" smtClean="0"/>
              <a:pPr/>
              <a:t>17</a:t>
            </a:fld>
            <a:endParaRPr lang="es-ES"/>
          </a:p>
        </p:txBody>
      </p:sp>
      <p:sp>
        <p:nvSpPr>
          <p:cNvPr id="4" name="3 Rectángulo"/>
          <p:cNvSpPr/>
          <p:nvPr/>
        </p:nvSpPr>
        <p:spPr>
          <a:xfrm>
            <a:off x="1710397" y="26314"/>
            <a:ext cx="5150000" cy="461665"/>
          </a:xfrm>
          <a:prstGeom prst="rect">
            <a:avLst/>
          </a:prstGeom>
        </p:spPr>
        <p:txBody>
          <a:bodyPr wrap="none">
            <a:spAutoFit/>
          </a:bodyPr>
          <a:lstStyle/>
          <a:p>
            <a:pPr lvl="0" algn="ctr">
              <a:defRPr sz="1800"/>
            </a:pPr>
            <a:r>
              <a:rPr lang="es-ES" sz="2400" b="1" dirty="0">
                <a:solidFill>
                  <a:srgbClr val="000000"/>
                </a:solidFill>
                <a:latin typeface="Arial" pitchFamily="34" charset="0"/>
                <a:ea typeface="Arial Unicode MS" pitchFamily="2"/>
                <a:cs typeface="Arial" pitchFamily="34" charset="0"/>
              </a:rPr>
              <a:t>Visita a una entidad. Negociación.</a:t>
            </a:r>
          </a:p>
        </p:txBody>
      </p:sp>
      <p:sp>
        <p:nvSpPr>
          <p:cNvPr id="9" name="8 CuadroTexto"/>
          <p:cNvSpPr txBox="1"/>
          <p:nvPr/>
        </p:nvSpPr>
        <p:spPr>
          <a:xfrm>
            <a:off x="198415" y="615642"/>
            <a:ext cx="8713788" cy="1200150"/>
          </a:xfrm>
          <a:prstGeom prst="rect">
            <a:avLst/>
          </a:prstGeom>
          <a:noFill/>
          <a:ln w="28575">
            <a:solidFill>
              <a:schemeClr val="accent4">
                <a:lumMod val="75000"/>
              </a:schemeClr>
            </a:solidFill>
          </a:ln>
        </p:spPr>
        <p:style>
          <a:lnRef idx="2">
            <a:schemeClr val="accent2"/>
          </a:lnRef>
          <a:fillRef idx="1">
            <a:schemeClr val="lt1"/>
          </a:fillRef>
          <a:effectRef idx="0">
            <a:schemeClr val="accent2"/>
          </a:effectRef>
          <a:fontRef idx="minor">
            <a:schemeClr val="dk1"/>
          </a:fontRef>
        </p:style>
        <p:txBody>
          <a:bodyPr>
            <a:spAutoFit/>
          </a:bodyPr>
          <a:lstStyle/>
          <a:p>
            <a:pPr algn="l" fontAlgn="auto">
              <a:spcBef>
                <a:spcPts val="0"/>
              </a:spcBef>
              <a:spcAft>
                <a:spcPts val="0"/>
              </a:spcAft>
              <a:defRPr/>
            </a:pPr>
            <a:r>
              <a:rPr lang="es-ES" sz="1800" dirty="0">
                <a:latin typeface="Arial" pitchFamily="34" charset="0"/>
                <a:cs typeface="Arial" pitchFamily="34" charset="0"/>
              </a:rPr>
              <a:t>Ante la negociación tenemos que tener clara la </a:t>
            </a:r>
            <a:r>
              <a:rPr lang="es-ES" sz="1800" b="1" dirty="0">
                <a:latin typeface="Arial" pitchFamily="34" charset="0"/>
                <a:cs typeface="Arial" pitchFamily="34" charset="0"/>
              </a:rPr>
              <a:t>propuesta</a:t>
            </a:r>
            <a:r>
              <a:rPr lang="es-ES" sz="1800" dirty="0">
                <a:latin typeface="Arial" pitchFamily="34" charset="0"/>
                <a:cs typeface="Arial" pitchFamily="34" charset="0"/>
              </a:rPr>
              <a:t> de la familia y que medidas son aceptables. </a:t>
            </a:r>
            <a:r>
              <a:rPr lang="es-ES" sz="1800" b="1" dirty="0">
                <a:latin typeface="Arial" pitchFamily="34" charset="0"/>
                <a:cs typeface="Arial" pitchFamily="34" charset="0"/>
              </a:rPr>
              <a:t>No</a:t>
            </a:r>
            <a:r>
              <a:rPr lang="es-ES" sz="1800" dirty="0">
                <a:latin typeface="Arial" pitchFamily="34" charset="0"/>
                <a:cs typeface="Arial" pitchFamily="34" charset="0"/>
              </a:rPr>
              <a:t> debemos tomar decisiones en el momento aunque la entidad nos presione para ello. </a:t>
            </a:r>
            <a:r>
              <a:rPr lang="es-ES" sz="1800" b="1" dirty="0">
                <a:latin typeface="Arial" pitchFamily="34" charset="0"/>
                <a:cs typeface="Arial" pitchFamily="34" charset="0"/>
              </a:rPr>
              <a:t>No</a:t>
            </a:r>
            <a:r>
              <a:rPr lang="es-ES" sz="1800" dirty="0">
                <a:latin typeface="Arial" pitchFamily="34" charset="0"/>
                <a:cs typeface="Arial" pitchFamily="34" charset="0"/>
              </a:rPr>
              <a:t> se firma nada sin consultarlo con </a:t>
            </a:r>
            <a:r>
              <a:rPr lang="es-ES" sz="1800" dirty="0" smtClean="0">
                <a:latin typeface="Arial" pitchFamily="34" charset="0"/>
                <a:cs typeface="Arial" pitchFamily="34" charset="0"/>
              </a:rPr>
              <a:t>compañeros. </a:t>
            </a:r>
            <a:r>
              <a:rPr lang="es-ES" sz="1800" dirty="0">
                <a:latin typeface="Arial" pitchFamily="34" charset="0"/>
                <a:cs typeface="Arial" pitchFamily="34" charset="0"/>
              </a:rPr>
              <a:t>Las propuestas de la entidad se exigen por escrito </a:t>
            </a:r>
            <a:r>
              <a:rPr lang="es-ES" sz="1800" b="1" dirty="0">
                <a:latin typeface="Arial" pitchFamily="34" charset="0"/>
                <a:cs typeface="Arial" pitchFamily="34" charset="0"/>
              </a:rPr>
              <a:t>siempre</a:t>
            </a:r>
            <a:r>
              <a:rPr lang="es-ES" sz="1800" dirty="0">
                <a:latin typeface="Arial" pitchFamily="34" charset="0"/>
                <a:cs typeface="Arial" pitchFamily="34" charset="0"/>
              </a:rPr>
              <a:t> (oferta vinculante).</a:t>
            </a:r>
          </a:p>
        </p:txBody>
      </p:sp>
      <p:sp>
        <p:nvSpPr>
          <p:cNvPr id="10" name="9 CuadroTexto"/>
          <p:cNvSpPr txBox="1"/>
          <p:nvPr/>
        </p:nvSpPr>
        <p:spPr bwMode="auto">
          <a:xfrm>
            <a:off x="337763" y="2629445"/>
            <a:ext cx="1655762" cy="369888"/>
          </a:xfrm>
          <a:prstGeom prst="rect">
            <a:avLst/>
          </a:prstGeom>
          <a:noFill/>
          <a:ln w="28575">
            <a:solidFill>
              <a:schemeClr val="accent4">
                <a:lumMod val="75000"/>
              </a:schemeClr>
            </a:solidFill>
          </a:ln>
        </p:spPr>
        <p:style>
          <a:lnRef idx="2">
            <a:schemeClr val="accent2"/>
          </a:lnRef>
          <a:fillRef idx="1">
            <a:schemeClr val="lt1"/>
          </a:fillRef>
          <a:effectRef idx="0">
            <a:schemeClr val="accent2"/>
          </a:effectRef>
          <a:fontRef idx="minor">
            <a:schemeClr val="dk1"/>
          </a:fontRef>
        </p:style>
        <p:txBody>
          <a:bodyPr>
            <a:spAutoFit/>
          </a:bodyPr>
          <a:lstStyle/>
          <a:p>
            <a:pPr algn="l" fontAlgn="auto">
              <a:spcBef>
                <a:spcPts val="0"/>
              </a:spcBef>
              <a:spcAft>
                <a:spcPts val="0"/>
              </a:spcAft>
              <a:defRPr/>
            </a:pPr>
            <a:r>
              <a:rPr lang="es-ES" sz="1800" dirty="0">
                <a:solidFill>
                  <a:schemeClr val="tx1"/>
                </a:solidFill>
                <a:latin typeface="Arial" pitchFamily="34" charset="0"/>
                <a:cs typeface="Arial" pitchFamily="34" charset="0"/>
              </a:rPr>
              <a:t>Visita entidad</a:t>
            </a:r>
          </a:p>
        </p:txBody>
      </p:sp>
      <p:cxnSp>
        <p:nvCxnSpPr>
          <p:cNvPr id="11" name="10 Conector recto de flecha"/>
          <p:cNvCxnSpPr/>
          <p:nvPr/>
        </p:nvCxnSpPr>
        <p:spPr bwMode="auto">
          <a:xfrm flipV="1">
            <a:off x="1993525" y="2382708"/>
            <a:ext cx="897027" cy="431681"/>
          </a:xfrm>
          <a:prstGeom prst="straightConnector1">
            <a:avLst/>
          </a:prstGeom>
          <a:ln w="28575">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11 CuadroTexto"/>
          <p:cNvSpPr txBox="1"/>
          <p:nvPr/>
        </p:nvSpPr>
        <p:spPr bwMode="auto">
          <a:xfrm>
            <a:off x="2890552" y="2198042"/>
            <a:ext cx="4779490" cy="369331"/>
          </a:xfrm>
          <a:prstGeom prst="rect">
            <a:avLst/>
          </a:prstGeom>
          <a:noFill/>
          <a:ln w="28575">
            <a:solidFill>
              <a:schemeClr val="accent4">
                <a:lumMod val="75000"/>
              </a:schemeClr>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l" fontAlgn="auto">
              <a:spcBef>
                <a:spcPts val="0"/>
              </a:spcBef>
              <a:spcAft>
                <a:spcPts val="0"/>
              </a:spcAft>
              <a:defRPr/>
            </a:pPr>
            <a:r>
              <a:rPr lang="es-ES" sz="1800" dirty="0">
                <a:solidFill>
                  <a:schemeClr val="tx1"/>
                </a:solidFill>
                <a:latin typeface="Arial" pitchFamily="34" charset="0"/>
                <a:cs typeface="Arial" pitchFamily="34" charset="0"/>
              </a:rPr>
              <a:t>Escrito preparado y por </a:t>
            </a:r>
            <a:r>
              <a:rPr lang="es-ES" sz="1800" dirty="0" smtClean="0">
                <a:solidFill>
                  <a:schemeClr val="tx1"/>
                </a:solidFill>
                <a:latin typeface="Arial" pitchFamily="34" charset="0"/>
                <a:cs typeface="Arial" pitchFamily="34" charset="0"/>
              </a:rPr>
              <a:t>duplicado y firmado.</a:t>
            </a:r>
            <a:endParaRPr lang="es-ES" sz="1800" dirty="0">
              <a:solidFill>
                <a:schemeClr val="tx1"/>
              </a:solidFill>
              <a:latin typeface="Arial" pitchFamily="34" charset="0"/>
              <a:cs typeface="Arial" pitchFamily="34" charset="0"/>
            </a:endParaRPr>
          </a:p>
        </p:txBody>
      </p:sp>
      <p:cxnSp>
        <p:nvCxnSpPr>
          <p:cNvPr id="13" name="12 Conector recto de flecha"/>
          <p:cNvCxnSpPr/>
          <p:nvPr/>
        </p:nvCxnSpPr>
        <p:spPr bwMode="auto">
          <a:xfrm flipV="1">
            <a:off x="1993525" y="2804585"/>
            <a:ext cx="897027" cy="9803"/>
          </a:xfrm>
          <a:prstGeom prst="straightConnector1">
            <a:avLst/>
          </a:prstGeom>
          <a:ln w="28575">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13 CuadroTexto"/>
          <p:cNvSpPr txBox="1"/>
          <p:nvPr/>
        </p:nvSpPr>
        <p:spPr bwMode="auto">
          <a:xfrm>
            <a:off x="2890552" y="2619919"/>
            <a:ext cx="5906392" cy="369332"/>
          </a:xfrm>
          <a:prstGeom prst="rect">
            <a:avLst/>
          </a:prstGeom>
          <a:noFill/>
          <a:ln w="28575">
            <a:solidFill>
              <a:schemeClr val="accent4">
                <a:lumMod val="75000"/>
              </a:schemeClr>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l" fontAlgn="auto">
              <a:spcBef>
                <a:spcPts val="0"/>
              </a:spcBef>
              <a:spcAft>
                <a:spcPts val="0"/>
              </a:spcAft>
              <a:defRPr/>
            </a:pPr>
            <a:r>
              <a:rPr lang="es-ES" sz="1800" dirty="0" smtClean="0">
                <a:solidFill>
                  <a:schemeClr val="tx1"/>
                </a:solidFill>
                <a:latin typeface="Arial" pitchFamily="34" charset="0"/>
                <a:cs typeface="Arial" pitchFamily="34" charset="0"/>
              </a:rPr>
              <a:t>Comprobar copias de </a:t>
            </a:r>
            <a:r>
              <a:rPr lang="es-ES" sz="1800" b="1" dirty="0" smtClean="0">
                <a:solidFill>
                  <a:schemeClr val="tx1"/>
                </a:solidFill>
                <a:latin typeface="Arial" pitchFamily="34" charset="0"/>
                <a:cs typeface="Arial" pitchFamily="34" charset="0"/>
              </a:rPr>
              <a:t>todos</a:t>
            </a:r>
            <a:r>
              <a:rPr lang="es-ES" sz="1800" dirty="0" smtClean="0">
                <a:solidFill>
                  <a:schemeClr val="tx1"/>
                </a:solidFill>
                <a:latin typeface="Arial" pitchFamily="34" charset="0"/>
                <a:cs typeface="Arial" pitchFamily="34" charset="0"/>
              </a:rPr>
              <a:t> los documentos </a:t>
            </a:r>
            <a:r>
              <a:rPr lang="es-ES" sz="1800" dirty="0">
                <a:solidFill>
                  <a:schemeClr val="tx1"/>
                </a:solidFill>
                <a:latin typeface="Arial" pitchFamily="34" charset="0"/>
                <a:cs typeface="Arial" pitchFamily="34" charset="0"/>
              </a:rPr>
              <a:t>a </a:t>
            </a:r>
            <a:r>
              <a:rPr lang="es-ES" sz="1800" dirty="0" smtClean="0">
                <a:solidFill>
                  <a:schemeClr val="tx1"/>
                </a:solidFill>
                <a:latin typeface="Arial" pitchFamily="34" charset="0"/>
                <a:cs typeface="Arial" pitchFamily="34" charset="0"/>
              </a:rPr>
              <a:t>entregar.</a:t>
            </a:r>
            <a:endParaRPr lang="es-ES" sz="1800" dirty="0">
              <a:solidFill>
                <a:schemeClr val="tx1"/>
              </a:solidFill>
              <a:latin typeface="Arial" pitchFamily="34" charset="0"/>
              <a:cs typeface="Arial" pitchFamily="34" charset="0"/>
            </a:endParaRPr>
          </a:p>
        </p:txBody>
      </p:sp>
      <p:cxnSp>
        <p:nvCxnSpPr>
          <p:cNvPr id="15" name="14 Conector recto de flecha"/>
          <p:cNvCxnSpPr/>
          <p:nvPr/>
        </p:nvCxnSpPr>
        <p:spPr bwMode="auto">
          <a:xfrm>
            <a:off x="1993525" y="2814389"/>
            <a:ext cx="897027" cy="454078"/>
          </a:xfrm>
          <a:prstGeom prst="straightConnector1">
            <a:avLst/>
          </a:prstGeom>
          <a:ln w="28575">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15 CuadroTexto"/>
          <p:cNvSpPr txBox="1"/>
          <p:nvPr/>
        </p:nvSpPr>
        <p:spPr bwMode="auto">
          <a:xfrm>
            <a:off x="2890552" y="3083801"/>
            <a:ext cx="6074061" cy="369331"/>
          </a:xfrm>
          <a:prstGeom prst="rect">
            <a:avLst/>
          </a:prstGeom>
          <a:noFill/>
          <a:ln w="28575">
            <a:solidFill>
              <a:schemeClr val="accent4">
                <a:lumMod val="75000"/>
              </a:schemeClr>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l" fontAlgn="auto">
              <a:spcBef>
                <a:spcPts val="0"/>
              </a:spcBef>
              <a:spcAft>
                <a:spcPts val="0"/>
              </a:spcAft>
              <a:defRPr/>
            </a:pPr>
            <a:r>
              <a:rPr lang="es-ES" sz="1800" dirty="0">
                <a:solidFill>
                  <a:schemeClr val="tx1"/>
                </a:solidFill>
                <a:latin typeface="Arial" pitchFamily="34" charset="0"/>
                <a:cs typeface="Arial" pitchFamily="34" charset="0"/>
              </a:rPr>
              <a:t>Copia para la familia sellada por </a:t>
            </a:r>
            <a:r>
              <a:rPr lang="es-ES" sz="1800" dirty="0" smtClean="0">
                <a:solidFill>
                  <a:schemeClr val="tx1"/>
                </a:solidFill>
                <a:latin typeface="Arial" pitchFamily="34" charset="0"/>
                <a:cs typeface="Arial" pitchFamily="34" charset="0"/>
              </a:rPr>
              <a:t>el banco para la familia.</a:t>
            </a:r>
            <a:endParaRPr lang="es-ES" sz="1800" dirty="0">
              <a:solidFill>
                <a:schemeClr val="tx1"/>
              </a:solidFill>
              <a:latin typeface="Arial" pitchFamily="34" charset="0"/>
              <a:cs typeface="Arial" pitchFamily="34" charset="0"/>
            </a:endParaRPr>
          </a:p>
        </p:txBody>
      </p:sp>
      <p:cxnSp>
        <p:nvCxnSpPr>
          <p:cNvPr id="17" name="16 Conector recto de flecha"/>
          <p:cNvCxnSpPr/>
          <p:nvPr/>
        </p:nvCxnSpPr>
        <p:spPr bwMode="auto">
          <a:xfrm rot="16200000" flipH="1">
            <a:off x="5211182" y="4169532"/>
            <a:ext cx="1481362" cy="48561"/>
          </a:xfrm>
          <a:prstGeom prst="straightConnector1">
            <a:avLst/>
          </a:prstGeom>
          <a:ln w="28575">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8" name="17 CuadroTexto"/>
          <p:cNvSpPr txBox="1"/>
          <p:nvPr/>
        </p:nvSpPr>
        <p:spPr bwMode="auto">
          <a:xfrm>
            <a:off x="4787901" y="4934493"/>
            <a:ext cx="2376488" cy="646113"/>
          </a:xfrm>
          <a:prstGeom prst="rect">
            <a:avLst/>
          </a:prstGeom>
          <a:noFill/>
          <a:ln w="28575">
            <a:solidFill>
              <a:schemeClr val="accent4">
                <a:lumMod val="75000"/>
              </a:schemeClr>
            </a:solidFill>
          </a:ln>
        </p:spPr>
        <p:style>
          <a:lnRef idx="2">
            <a:schemeClr val="accent2"/>
          </a:lnRef>
          <a:fillRef idx="1">
            <a:schemeClr val="lt1"/>
          </a:fillRef>
          <a:effectRef idx="0">
            <a:schemeClr val="accent2"/>
          </a:effectRef>
          <a:fontRef idx="minor">
            <a:schemeClr val="dk1"/>
          </a:fontRef>
        </p:style>
        <p:txBody>
          <a:bodyPr>
            <a:spAutoFit/>
          </a:bodyPr>
          <a:lstStyle/>
          <a:p>
            <a:pPr algn="l" fontAlgn="auto">
              <a:spcBef>
                <a:spcPts val="0"/>
              </a:spcBef>
              <a:spcAft>
                <a:spcPts val="0"/>
              </a:spcAft>
              <a:defRPr/>
            </a:pPr>
            <a:r>
              <a:rPr lang="es-ES" sz="1800" dirty="0">
                <a:solidFill>
                  <a:schemeClr val="tx1"/>
                </a:solidFill>
                <a:latin typeface="Arial" pitchFamily="34" charset="0"/>
                <a:cs typeface="Arial" pitchFamily="34" charset="0"/>
              </a:rPr>
              <a:t>Si </a:t>
            </a:r>
            <a:r>
              <a:rPr lang="es-ES" sz="1800" b="1" dirty="0">
                <a:solidFill>
                  <a:schemeClr val="tx1"/>
                </a:solidFill>
                <a:latin typeface="Arial" pitchFamily="34" charset="0"/>
                <a:cs typeface="Arial" pitchFamily="34" charset="0"/>
              </a:rPr>
              <a:t>no</a:t>
            </a:r>
            <a:r>
              <a:rPr lang="es-ES" sz="1800" dirty="0">
                <a:solidFill>
                  <a:schemeClr val="tx1"/>
                </a:solidFill>
                <a:latin typeface="Arial" pitchFamily="34" charset="0"/>
                <a:cs typeface="Arial" pitchFamily="34" charset="0"/>
              </a:rPr>
              <a:t> quieren poner </a:t>
            </a:r>
          </a:p>
          <a:p>
            <a:pPr algn="l" fontAlgn="auto">
              <a:spcBef>
                <a:spcPts val="0"/>
              </a:spcBef>
              <a:spcAft>
                <a:spcPts val="0"/>
              </a:spcAft>
              <a:defRPr/>
            </a:pPr>
            <a:r>
              <a:rPr lang="es-ES" sz="1800" dirty="0">
                <a:solidFill>
                  <a:schemeClr val="tx1"/>
                </a:solidFill>
                <a:latin typeface="Arial" pitchFamily="34" charset="0"/>
                <a:cs typeface="Arial" pitchFamily="34" charset="0"/>
              </a:rPr>
              <a:t>el sello de registro</a:t>
            </a:r>
          </a:p>
        </p:txBody>
      </p:sp>
      <p:sp>
        <p:nvSpPr>
          <p:cNvPr id="19" name="18 Cerrar llave"/>
          <p:cNvSpPr/>
          <p:nvPr/>
        </p:nvSpPr>
        <p:spPr bwMode="auto">
          <a:xfrm>
            <a:off x="4500563" y="3637507"/>
            <a:ext cx="215900" cy="2972310"/>
          </a:xfrm>
          <a:prstGeom prst="rightBrac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fontAlgn="auto">
              <a:spcBef>
                <a:spcPts val="0"/>
              </a:spcBef>
              <a:spcAft>
                <a:spcPts val="0"/>
              </a:spcAft>
              <a:defRPr/>
            </a:pPr>
            <a:endParaRPr lang="es-ES" sz="1800"/>
          </a:p>
        </p:txBody>
      </p:sp>
      <p:sp>
        <p:nvSpPr>
          <p:cNvPr id="20" name="19 CuadroTexto"/>
          <p:cNvSpPr txBox="1"/>
          <p:nvPr/>
        </p:nvSpPr>
        <p:spPr bwMode="auto">
          <a:xfrm>
            <a:off x="250825" y="3666083"/>
            <a:ext cx="4105276" cy="646112"/>
          </a:xfrm>
          <a:prstGeom prst="rect">
            <a:avLst/>
          </a:prstGeom>
          <a:noFill/>
          <a:ln w="28575">
            <a:solidFill>
              <a:schemeClr val="accent4">
                <a:lumMod val="75000"/>
              </a:schemeClr>
            </a:solidFill>
          </a:ln>
        </p:spPr>
        <p:style>
          <a:lnRef idx="2">
            <a:schemeClr val="accent2"/>
          </a:lnRef>
          <a:fillRef idx="1">
            <a:schemeClr val="lt1"/>
          </a:fillRef>
          <a:effectRef idx="0">
            <a:schemeClr val="accent2"/>
          </a:effectRef>
          <a:fontRef idx="minor">
            <a:schemeClr val="dk1"/>
          </a:fontRef>
        </p:style>
        <p:txBody>
          <a:bodyPr>
            <a:spAutoFit/>
          </a:bodyPr>
          <a:lstStyle/>
          <a:p>
            <a:pPr algn="l" fontAlgn="auto">
              <a:spcBef>
                <a:spcPts val="0"/>
              </a:spcBef>
              <a:spcAft>
                <a:spcPts val="0"/>
              </a:spcAft>
              <a:defRPr/>
            </a:pPr>
            <a:r>
              <a:rPr lang="es-ES" sz="1800" dirty="0">
                <a:solidFill>
                  <a:schemeClr val="tx1"/>
                </a:solidFill>
                <a:latin typeface="Arial" pitchFamily="34" charset="0"/>
                <a:cs typeface="Arial" pitchFamily="34" charset="0"/>
              </a:rPr>
              <a:t>1) Que llamen al director de la entidad y pedir la negación por escrito.</a:t>
            </a:r>
          </a:p>
        </p:txBody>
      </p:sp>
      <p:sp>
        <p:nvSpPr>
          <p:cNvPr id="21" name="20 CuadroTexto"/>
          <p:cNvSpPr txBox="1"/>
          <p:nvPr/>
        </p:nvSpPr>
        <p:spPr bwMode="auto">
          <a:xfrm>
            <a:off x="250825" y="4404292"/>
            <a:ext cx="4105275" cy="923925"/>
          </a:xfrm>
          <a:prstGeom prst="rect">
            <a:avLst/>
          </a:prstGeom>
          <a:noFill/>
          <a:ln w="28575">
            <a:solidFill>
              <a:schemeClr val="accent4">
                <a:lumMod val="75000"/>
              </a:schemeClr>
            </a:solidFill>
          </a:ln>
        </p:spPr>
        <p:style>
          <a:lnRef idx="2">
            <a:schemeClr val="accent2"/>
          </a:lnRef>
          <a:fillRef idx="1">
            <a:schemeClr val="lt1"/>
          </a:fillRef>
          <a:effectRef idx="0">
            <a:schemeClr val="accent2"/>
          </a:effectRef>
          <a:fontRef idx="minor">
            <a:schemeClr val="dk1"/>
          </a:fontRef>
        </p:style>
        <p:txBody>
          <a:bodyPr>
            <a:spAutoFit/>
          </a:bodyPr>
          <a:lstStyle/>
          <a:p>
            <a:pPr algn="l" fontAlgn="auto">
              <a:spcBef>
                <a:spcPts val="0"/>
              </a:spcBef>
              <a:spcAft>
                <a:spcPts val="0"/>
              </a:spcAft>
              <a:defRPr/>
            </a:pPr>
            <a:r>
              <a:rPr lang="es-ES" dirty="0" smtClean="0">
                <a:solidFill>
                  <a:schemeClr val="tx1"/>
                </a:solidFill>
                <a:latin typeface="Arial" pitchFamily="34" charset="0"/>
                <a:cs typeface="Arial" pitchFamily="34" charset="0"/>
              </a:rPr>
              <a:t>2</a:t>
            </a:r>
            <a:r>
              <a:rPr lang="es-ES" sz="1800" dirty="0" smtClean="0">
                <a:solidFill>
                  <a:schemeClr val="tx1"/>
                </a:solidFill>
                <a:latin typeface="Arial" pitchFamily="34" charset="0"/>
                <a:cs typeface="Arial" pitchFamily="34" charset="0"/>
              </a:rPr>
              <a:t>) </a:t>
            </a:r>
            <a:r>
              <a:rPr lang="es-ES" sz="1800" dirty="0">
                <a:solidFill>
                  <a:schemeClr val="tx1"/>
                </a:solidFill>
                <a:latin typeface="Arial" pitchFamily="34" charset="0"/>
                <a:cs typeface="Arial" pitchFamily="34" charset="0"/>
              </a:rPr>
              <a:t>Si se niegan a dar la hoja de reclamaciones, llamar a la Policía Local o Guardia Civil.</a:t>
            </a:r>
          </a:p>
        </p:txBody>
      </p:sp>
      <p:sp>
        <p:nvSpPr>
          <p:cNvPr id="22" name="21 CuadroTexto"/>
          <p:cNvSpPr txBox="1"/>
          <p:nvPr/>
        </p:nvSpPr>
        <p:spPr bwMode="auto">
          <a:xfrm>
            <a:off x="250825" y="5409488"/>
            <a:ext cx="4105275" cy="1200329"/>
          </a:xfrm>
          <a:prstGeom prst="rect">
            <a:avLst/>
          </a:prstGeom>
          <a:noFill/>
          <a:ln w="28575">
            <a:solidFill>
              <a:schemeClr val="accent4">
                <a:lumMod val="75000"/>
              </a:schemeClr>
            </a:solidFill>
          </a:ln>
        </p:spPr>
        <p:style>
          <a:lnRef idx="2">
            <a:schemeClr val="accent2"/>
          </a:lnRef>
          <a:fillRef idx="1">
            <a:schemeClr val="lt1"/>
          </a:fillRef>
          <a:effectRef idx="0">
            <a:schemeClr val="accent2"/>
          </a:effectRef>
          <a:fontRef idx="minor">
            <a:schemeClr val="dk1"/>
          </a:fontRef>
        </p:style>
        <p:txBody>
          <a:bodyPr>
            <a:spAutoFit/>
          </a:bodyPr>
          <a:lstStyle/>
          <a:p>
            <a:pPr algn="l" fontAlgn="auto">
              <a:spcBef>
                <a:spcPts val="0"/>
              </a:spcBef>
              <a:spcAft>
                <a:spcPts val="0"/>
              </a:spcAft>
              <a:defRPr/>
            </a:pPr>
            <a:r>
              <a:rPr lang="es-ES" sz="1800" dirty="0" smtClean="0">
                <a:solidFill>
                  <a:schemeClr val="tx1"/>
                </a:solidFill>
                <a:latin typeface="Arial" pitchFamily="34" charset="0"/>
                <a:cs typeface="Arial" pitchFamily="34" charset="0"/>
              </a:rPr>
              <a:t>3) </a:t>
            </a:r>
            <a:r>
              <a:rPr lang="es-ES" sz="1800" dirty="0">
                <a:solidFill>
                  <a:schemeClr val="tx1"/>
                </a:solidFill>
                <a:latin typeface="Arial" pitchFamily="34" charset="0"/>
                <a:cs typeface="Arial" pitchFamily="34" charset="0"/>
              </a:rPr>
              <a:t>Pedir Hoja de Reclamaciones de la Junta de </a:t>
            </a:r>
            <a:r>
              <a:rPr lang="es-ES" sz="1800" dirty="0" smtClean="0">
                <a:solidFill>
                  <a:schemeClr val="tx1"/>
                </a:solidFill>
                <a:latin typeface="Arial" pitchFamily="34" charset="0"/>
                <a:cs typeface="Arial" pitchFamily="34" charset="0"/>
              </a:rPr>
              <a:t>Andalucía, rellenarla y </a:t>
            </a:r>
            <a:r>
              <a:rPr lang="es-ES" sz="1800" dirty="0">
                <a:solidFill>
                  <a:schemeClr val="tx1"/>
                </a:solidFill>
                <a:latin typeface="Arial" pitchFamily="34" charset="0"/>
                <a:cs typeface="Arial" pitchFamily="34" charset="0"/>
              </a:rPr>
              <a:t>graparle una copia del </a:t>
            </a:r>
            <a:r>
              <a:rPr lang="es-ES" sz="1800" dirty="0" smtClean="0">
                <a:solidFill>
                  <a:schemeClr val="tx1"/>
                </a:solidFill>
                <a:latin typeface="Arial" pitchFamily="34" charset="0"/>
                <a:cs typeface="Arial" pitchFamily="34" charset="0"/>
              </a:rPr>
              <a:t>escrito, y dejar constancia que ha acudido la policía.</a:t>
            </a:r>
            <a:endParaRPr lang="es-ES" sz="18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1841922641"/>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 calcmode="lin" valueType="num">
                                      <p:cBhvr additive="base">
                                        <p:cTn id="7" dur="500" fill="hold"/>
                                        <p:tgtEl>
                                          <p:spTgt spid="9">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9">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1+#ppt_w/2"/>
                                          </p:val>
                                        </p:tav>
                                        <p:tav tm="100000">
                                          <p:val>
                                            <p:strVal val="#ppt_x"/>
                                          </p:val>
                                        </p:tav>
                                      </p:tavLst>
                                    </p:anim>
                                    <p:anim calcmode="lin" valueType="num">
                                      <p:cBhvr additive="base">
                                        <p:cTn id="20"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0-#ppt_w/2"/>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12">
                                            <p:bg/>
                                          </p:spTgt>
                                        </p:tgtEl>
                                        <p:attrNameLst>
                                          <p:attrName>style.visibility</p:attrName>
                                        </p:attrNameLst>
                                      </p:cBhvr>
                                      <p:to>
                                        <p:strVal val="visible"/>
                                      </p:to>
                                    </p:set>
                                    <p:anim calcmode="lin" valueType="num">
                                      <p:cBhvr additive="base">
                                        <p:cTn id="31" dur="500" fill="hold"/>
                                        <p:tgtEl>
                                          <p:spTgt spid="12">
                                            <p:bg/>
                                          </p:spTgt>
                                        </p:tgtEl>
                                        <p:attrNameLst>
                                          <p:attrName>ppt_x</p:attrName>
                                        </p:attrNameLst>
                                      </p:cBhvr>
                                      <p:tavLst>
                                        <p:tav tm="0">
                                          <p:val>
                                            <p:strVal val="0-#ppt_w/2"/>
                                          </p:val>
                                        </p:tav>
                                        <p:tav tm="100000">
                                          <p:val>
                                            <p:strVal val="#ppt_x"/>
                                          </p:val>
                                        </p:tav>
                                      </p:tavLst>
                                    </p:anim>
                                    <p:anim calcmode="lin" valueType="num">
                                      <p:cBhvr additive="base">
                                        <p:cTn id="32" dur="500" fill="hold"/>
                                        <p:tgtEl>
                                          <p:spTgt spid="12">
                                            <p:bg/>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0-#ppt_w/2"/>
                                          </p:val>
                                        </p:tav>
                                        <p:tav tm="100000">
                                          <p:val>
                                            <p:strVal val="#ppt_x"/>
                                          </p:val>
                                        </p:tav>
                                      </p:tavLst>
                                    </p:anim>
                                    <p:anim calcmode="lin" valueType="num">
                                      <p:cBhvr additive="base">
                                        <p:cTn id="44"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14">
                                            <p:bg/>
                                          </p:spTgt>
                                        </p:tgtEl>
                                        <p:attrNameLst>
                                          <p:attrName>style.visibility</p:attrName>
                                        </p:attrNameLst>
                                      </p:cBhvr>
                                      <p:to>
                                        <p:strVal val="visible"/>
                                      </p:to>
                                    </p:set>
                                    <p:anim calcmode="lin" valueType="num">
                                      <p:cBhvr additive="base">
                                        <p:cTn id="49" dur="500" fill="hold"/>
                                        <p:tgtEl>
                                          <p:spTgt spid="14">
                                            <p:bg/>
                                          </p:spTgt>
                                        </p:tgtEl>
                                        <p:attrNameLst>
                                          <p:attrName>ppt_x</p:attrName>
                                        </p:attrNameLst>
                                      </p:cBhvr>
                                      <p:tavLst>
                                        <p:tav tm="0">
                                          <p:val>
                                            <p:strVal val="1+#ppt_w/2"/>
                                          </p:val>
                                        </p:tav>
                                        <p:tav tm="100000">
                                          <p:val>
                                            <p:strVal val="#ppt_x"/>
                                          </p:val>
                                        </p:tav>
                                      </p:tavLst>
                                    </p:anim>
                                    <p:anim calcmode="lin" valueType="num">
                                      <p:cBhvr additive="base">
                                        <p:cTn id="50" dur="500" fill="hold"/>
                                        <p:tgtEl>
                                          <p:spTgt spid="14">
                                            <p:bg/>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14">
                                            <p:txEl>
                                              <p:pRg st="0" end="0"/>
                                            </p:txEl>
                                          </p:spTgt>
                                        </p:tgtEl>
                                        <p:attrNameLst>
                                          <p:attrName>style.visibility</p:attrName>
                                        </p:attrNameLst>
                                      </p:cBhvr>
                                      <p:to>
                                        <p:strVal val="visible"/>
                                      </p:to>
                                    </p:set>
                                    <p:anim calcmode="lin" valueType="num">
                                      <p:cBhvr additive="base">
                                        <p:cTn id="55" dur="500" fill="hold"/>
                                        <p:tgtEl>
                                          <p:spTgt spid="14">
                                            <p:txEl>
                                              <p:pRg st="0" end="0"/>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9" fill="hold"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0-#ppt_w/2"/>
                                          </p:val>
                                        </p:tav>
                                        <p:tav tm="100000">
                                          <p:val>
                                            <p:strVal val="#ppt_x"/>
                                          </p:val>
                                        </p:tav>
                                      </p:tavLst>
                                    </p:anim>
                                    <p:anim calcmode="lin" valueType="num">
                                      <p:cBhvr additive="base">
                                        <p:cTn id="62"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9" fill="hold" grpId="0" nodeType="clickEffect">
                                  <p:stCondLst>
                                    <p:cond delay="0"/>
                                  </p:stCondLst>
                                  <p:childTnLst>
                                    <p:set>
                                      <p:cBhvr>
                                        <p:cTn id="66" dur="1" fill="hold">
                                          <p:stCondLst>
                                            <p:cond delay="0"/>
                                          </p:stCondLst>
                                        </p:cTn>
                                        <p:tgtEl>
                                          <p:spTgt spid="16">
                                            <p:bg/>
                                          </p:spTgt>
                                        </p:tgtEl>
                                        <p:attrNameLst>
                                          <p:attrName>style.visibility</p:attrName>
                                        </p:attrNameLst>
                                      </p:cBhvr>
                                      <p:to>
                                        <p:strVal val="visible"/>
                                      </p:to>
                                    </p:set>
                                    <p:anim calcmode="lin" valueType="num">
                                      <p:cBhvr additive="base">
                                        <p:cTn id="67" dur="500" fill="hold"/>
                                        <p:tgtEl>
                                          <p:spTgt spid="16">
                                            <p:bg/>
                                          </p:spTgt>
                                        </p:tgtEl>
                                        <p:attrNameLst>
                                          <p:attrName>ppt_x</p:attrName>
                                        </p:attrNameLst>
                                      </p:cBhvr>
                                      <p:tavLst>
                                        <p:tav tm="0">
                                          <p:val>
                                            <p:strVal val="0-#ppt_w/2"/>
                                          </p:val>
                                        </p:tav>
                                        <p:tav tm="100000">
                                          <p:val>
                                            <p:strVal val="#ppt_x"/>
                                          </p:val>
                                        </p:tav>
                                      </p:tavLst>
                                    </p:anim>
                                    <p:anim calcmode="lin" valueType="num">
                                      <p:cBhvr additive="base">
                                        <p:cTn id="68" dur="500" fill="hold"/>
                                        <p:tgtEl>
                                          <p:spTgt spid="16">
                                            <p:bg/>
                                          </p:spTgt>
                                        </p:tgtEl>
                                        <p:attrNameLst>
                                          <p:attrName>ppt_y</p:attrName>
                                        </p:attrNameLst>
                                      </p:cBhvr>
                                      <p:tavLst>
                                        <p:tav tm="0">
                                          <p:val>
                                            <p:strVal val="0-#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9" fill="hold" grpId="0" nodeType="clickEffect">
                                  <p:stCondLst>
                                    <p:cond delay="0"/>
                                  </p:stCondLst>
                                  <p:childTnLst>
                                    <p:set>
                                      <p:cBhvr>
                                        <p:cTn id="72" dur="1" fill="hold">
                                          <p:stCondLst>
                                            <p:cond delay="0"/>
                                          </p:stCondLst>
                                        </p:cTn>
                                        <p:tgtEl>
                                          <p:spTgt spid="16">
                                            <p:txEl>
                                              <p:pRg st="0" end="0"/>
                                            </p:txEl>
                                          </p:spTgt>
                                        </p:tgtEl>
                                        <p:attrNameLst>
                                          <p:attrName>style.visibility</p:attrName>
                                        </p:attrNameLst>
                                      </p:cBhvr>
                                      <p:to>
                                        <p:strVal val="visible"/>
                                      </p:to>
                                    </p:set>
                                    <p:anim calcmode="lin" valueType="num">
                                      <p:cBhvr additive="base">
                                        <p:cTn id="73" dur="500" fill="hold"/>
                                        <p:tgtEl>
                                          <p:spTgt spid="16">
                                            <p:txEl>
                                              <p:pRg st="0" end="0"/>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1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1" fill="hold" nodeType="click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additive="base">
                                        <p:cTn id="79" dur="500" fill="hold"/>
                                        <p:tgtEl>
                                          <p:spTgt spid="17"/>
                                        </p:tgtEl>
                                        <p:attrNameLst>
                                          <p:attrName>ppt_x</p:attrName>
                                        </p:attrNameLst>
                                      </p:cBhvr>
                                      <p:tavLst>
                                        <p:tav tm="0">
                                          <p:val>
                                            <p:strVal val="#ppt_x"/>
                                          </p:val>
                                        </p:tav>
                                        <p:tav tm="100000">
                                          <p:val>
                                            <p:strVal val="#ppt_x"/>
                                          </p:val>
                                        </p:tav>
                                      </p:tavLst>
                                    </p:anim>
                                    <p:anim calcmode="lin" valueType="num">
                                      <p:cBhvr additive="base">
                                        <p:cTn id="80"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18">
                                            <p:bg/>
                                          </p:spTgt>
                                        </p:tgtEl>
                                        <p:attrNameLst>
                                          <p:attrName>style.visibility</p:attrName>
                                        </p:attrNameLst>
                                      </p:cBhvr>
                                      <p:to>
                                        <p:strVal val="visible"/>
                                      </p:to>
                                    </p:set>
                                    <p:anim calcmode="lin" valueType="num">
                                      <p:cBhvr additive="base">
                                        <p:cTn id="85" dur="500" fill="hold"/>
                                        <p:tgtEl>
                                          <p:spTgt spid="18">
                                            <p:bg/>
                                          </p:spTgt>
                                        </p:tgtEl>
                                        <p:attrNameLst>
                                          <p:attrName>ppt_x</p:attrName>
                                        </p:attrNameLst>
                                      </p:cBhvr>
                                      <p:tavLst>
                                        <p:tav tm="0">
                                          <p:val>
                                            <p:strVal val="1+#ppt_w/2"/>
                                          </p:val>
                                        </p:tav>
                                        <p:tav tm="100000">
                                          <p:val>
                                            <p:strVal val="#ppt_x"/>
                                          </p:val>
                                        </p:tav>
                                      </p:tavLst>
                                    </p:anim>
                                    <p:anim calcmode="lin" valueType="num">
                                      <p:cBhvr additive="base">
                                        <p:cTn id="86" dur="500" fill="hold"/>
                                        <p:tgtEl>
                                          <p:spTgt spid="18">
                                            <p:bg/>
                                          </p:spTgt>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2" fill="hold" grpId="0" nodeType="clickEffect">
                                  <p:stCondLst>
                                    <p:cond delay="0"/>
                                  </p:stCondLst>
                                  <p:childTnLst>
                                    <p:set>
                                      <p:cBhvr>
                                        <p:cTn id="90" dur="1" fill="hold">
                                          <p:stCondLst>
                                            <p:cond delay="0"/>
                                          </p:stCondLst>
                                        </p:cTn>
                                        <p:tgtEl>
                                          <p:spTgt spid="18">
                                            <p:txEl>
                                              <p:pRg st="0" end="0"/>
                                            </p:txEl>
                                          </p:spTgt>
                                        </p:tgtEl>
                                        <p:attrNameLst>
                                          <p:attrName>style.visibility</p:attrName>
                                        </p:attrNameLst>
                                      </p:cBhvr>
                                      <p:to>
                                        <p:strVal val="visible"/>
                                      </p:to>
                                    </p:set>
                                    <p:anim calcmode="lin" valueType="num">
                                      <p:cBhvr additive="base">
                                        <p:cTn id="91" dur="500" fill="hold"/>
                                        <p:tgtEl>
                                          <p:spTgt spid="18">
                                            <p:txEl>
                                              <p:pRg st="0" end="0"/>
                                            </p:txEl>
                                          </p:spTgt>
                                        </p:tgtEl>
                                        <p:attrNameLst>
                                          <p:attrName>ppt_x</p:attrName>
                                        </p:attrNameLst>
                                      </p:cBhvr>
                                      <p:tavLst>
                                        <p:tav tm="0">
                                          <p:val>
                                            <p:strVal val="1+#ppt_w/2"/>
                                          </p:val>
                                        </p:tav>
                                        <p:tav tm="100000">
                                          <p:val>
                                            <p:strVal val="#ppt_x"/>
                                          </p:val>
                                        </p:tav>
                                      </p:tavLst>
                                    </p:anim>
                                    <p:anim calcmode="lin" valueType="num">
                                      <p:cBhvr additive="base">
                                        <p:cTn id="92" dur="500" fill="hold"/>
                                        <p:tgtEl>
                                          <p:spTgt spid="1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2" fill="hold" grpId="0" nodeType="clickEffect">
                                  <p:stCondLst>
                                    <p:cond delay="0"/>
                                  </p:stCondLst>
                                  <p:childTnLst>
                                    <p:set>
                                      <p:cBhvr>
                                        <p:cTn id="96" dur="1" fill="hold">
                                          <p:stCondLst>
                                            <p:cond delay="0"/>
                                          </p:stCondLst>
                                        </p:cTn>
                                        <p:tgtEl>
                                          <p:spTgt spid="18">
                                            <p:txEl>
                                              <p:pRg st="1" end="1"/>
                                            </p:txEl>
                                          </p:spTgt>
                                        </p:tgtEl>
                                        <p:attrNameLst>
                                          <p:attrName>style.visibility</p:attrName>
                                        </p:attrNameLst>
                                      </p:cBhvr>
                                      <p:to>
                                        <p:strVal val="visible"/>
                                      </p:to>
                                    </p:set>
                                    <p:anim calcmode="lin" valueType="num">
                                      <p:cBhvr additive="base">
                                        <p:cTn id="97" dur="500" fill="hold"/>
                                        <p:tgtEl>
                                          <p:spTgt spid="18">
                                            <p:txEl>
                                              <p:pRg st="1" end="1"/>
                                            </p:txEl>
                                          </p:spTgt>
                                        </p:tgtEl>
                                        <p:attrNameLst>
                                          <p:attrName>ppt_x</p:attrName>
                                        </p:attrNameLst>
                                      </p:cBhvr>
                                      <p:tavLst>
                                        <p:tav tm="0">
                                          <p:val>
                                            <p:strVal val="1+#ppt_w/2"/>
                                          </p:val>
                                        </p:tav>
                                        <p:tav tm="100000">
                                          <p:val>
                                            <p:strVal val="#ppt_x"/>
                                          </p:val>
                                        </p:tav>
                                      </p:tavLst>
                                    </p:anim>
                                    <p:anim calcmode="lin" valueType="num">
                                      <p:cBhvr additive="base">
                                        <p:cTn id="98" dur="500" fill="hold"/>
                                        <p:tgtEl>
                                          <p:spTgt spid="1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3" fill="hold" grpId="0" nodeType="clickEffect">
                                  <p:stCondLst>
                                    <p:cond delay="0"/>
                                  </p:stCondLst>
                                  <p:childTnLst>
                                    <p:set>
                                      <p:cBhvr>
                                        <p:cTn id="102" dur="1" fill="hold">
                                          <p:stCondLst>
                                            <p:cond delay="0"/>
                                          </p:stCondLst>
                                        </p:cTn>
                                        <p:tgtEl>
                                          <p:spTgt spid="19"/>
                                        </p:tgtEl>
                                        <p:attrNameLst>
                                          <p:attrName>style.visibility</p:attrName>
                                        </p:attrNameLst>
                                      </p:cBhvr>
                                      <p:to>
                                        <p:strVal val="visible"/>
                                      </p:to>
                                    </p:set>
                                    <p:anim calcmode="lin" valueType="num">
                                      <p:cBhvr additive="base">
                                        <p:cTn id="103" dur="500" fill="hold"/>
                                        <p:tgtEl>
                                          <p:spTgt spid="19"/>
                                        </p:tgtEl>
                                        <p:attrNameLst>
                                          <p:attrName>ppt_x</p:attrName>
                                        </p:attrNameLst>
                                      </p:cBhvr>
                                      <p:tavLst>
                                        <p:tav tm="0">
                                          <p:val>
                                            <p:strVal val="1+#ppt_w/2"/>
                                          </p:val>
                                        </p:tav>
                                        <p:tav tm="100000">
                                          <p:val>
                                            <p:strVal val="#ppt_x"/>
                                          </p:val>
                                        </p:tav>
                                      </p:tavLst>
                                    </p:anim>
                                    <p:anim calcmode="lin" valueType="num">
                                      <p:cBhvr additive="base">
                                        <p:cTn id="104"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12" fill="hold" grpId="0" nodeType="clickEffect">
                                  <p:stCondLst>
                                    <p:cond delay="0"/>
                                  </p:stCondLst>
                                  <p:childTnLst>
                                    <p:set>
                                      <p:cBhvr>
                                        <p:cTn id="108" dur="1" fill="hold">
                                          <p:stCondLst>
                                            <p:cond delay="0"/>
                                          </p:stCondLst>
                                        </p:cTn>
                                        <p:tgtEl>
                                          <p:spTgt spid="20">
                                            <p:bg/>
                                          </p:spTgt>
                                        </p:tgtEl>
                                        <p:attrNameLst>
                                          <p:attrName>style.visibility</p:attrName>
                                        </p:attrNameLst>
                                      </p:cBhvr>
                                      <p:to>
                                        <p:strVal val="visible"/>
                                      </p:to>
                                    </p:set>
                                    <p:anim calcmode="lin" valueType="num">
                                      <p:cBhvr additive="base">
                                        <p:cTn id="109" dur="500" fill="hold"/>
                                        <p:tgtEl>
                                          <p:spTgt spid="20">
                                            <p:bg/>
                                          </p:spTgt>
                                        </p:tgtEl>
                                        <p:attrNameLst>
                                          <p:attrName>ppt_x</p:attrName>
                                        </p:attrNameLst>
                                      </p:cBhvr>
                                      <p:tavLst>
                                        <p:tav tm="0">
                                          <p:val>
                                            <p:strVal val="0-#ppt_w/2"/>
                                          </p:val>
                                        </p:tav>
                                        <p:tav tm="100000">
                                          <p:val>
                                            <p:strVal val="#ppt_x"/>
                                          </p:val>
                                        </p:tav>
                                      </p:tavLst>
                                    </p:anim>
                                    <p:anim calcmode="lin" valueType="num">
                                      <p:cBhvr additive="base">
                                        <p:cTn id="110" dur="500" fill="hold"/>
                                        <p:tgtEl>
                                          <p:spTgt spid="20">
                                            <p:bg/>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12" fill="hold" grpId="0" nodeType="clickEffect">
                                  <p:stCondLst>
                                    <p:cond delay="0"/>
                                  </p:stCondLst>
                                  <p:childTnLst>
                                    <p:set>
                                      <p:cBhvr>
                                        <p:cTn id="114" dur="1" fill="hold">
                                          <p:stCondLst>
                                            <p:cond delay="0"/>
                                          </p:stCondLst>
                                        </p:cTn>
                                        <p:tgtEl>
                                          <p:spTgt spid="20">
                                            <p:txEl>
                                              <p:pRg st="0" end="0"/>
                                            </p:txEl>
                                          </p:spTgt>
                                        </p:tgtEl>
                                        <p:attrNameLst>
                                          <p:attrName>style.visibility</p:attrName>
                                        </p:attrNameLst>
                                      </p:cBhvr>
                                      <p:to>
                                        <p:strVal val="visible"/>
                                      </p:to>
                                    </p:set>
                                    <p:anim calcmode="lin" valueType="num">
                                      <p:cBhvr additive="base">
                                        <p:cTn id="115" dur="500" fill="hold"/>
                                        <p:tgtEl>
                                          <p:spTgt spid="20">
                                            <p:txEl>
                                              <p:pRg st="0" end="0"/>
                                            </p:txEl>
                                          </p:spTgt>
                                        </p:tgtEl>
                                        <p:attrNameLst>
                                          <p:attrName>ppt_x</p:attrName>
                                        </p:attrNameLst>
                                      </p:cBhvr>
                                      <p:tavLst>
                                        <p:tav tm="0">
                                          <p:val>
                                            <p:strVal val="0-#ppt_w/2"/>
                                          </p:val>
                                        </p:tav>
                                        <p:tav tm="100000">
                                          <p:val>
                                            <p:strVal val="#ppt_x"/>
                                          </p:val>
                                        </p:tav>
                                      </p:tavLst>
                                    </p:anim>
                                    <p:anim calcmode="lin" valueType="num">
                                      <p:cBhvr additive="base">
                                        <p:cTn id="116"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9" fill="hold" grpId="0" nodeType="clickEffect">
                                  <p:stCondLst>
                                    <p:cond delay="0"/>
                                  </p:stCondLst>
                                  <p:childTnLst>
                                    <p:set>
                                      <p:cBhvr>
                                        <p:cTn id="120" dur="1" fill="hold">
                                          <p:stCondLst>
                                            <p:cond delay="0"/>
                                          </p:stCondLst>
                                        </p:cTn>
                                        <p:tgtEl>
                                          <p:spTgt spid="21">
                                            <p:bg/>
                                          </p:spTgt>
                                        </p:tgtEl>
                                        <p:attrNameLst>
                                          <p:attrName>style.visibility</p:attrName>
                                        </p:attrNameLst>
                                      </p:cBhvr>
                                      <p:to>
                                        <p:strVal val="visible"/>
                                      </p:to>
                                    </p:set>
                                    <p:anim calcmode="lin" valueType="num">
                                      <p:cBhvr additive="base">
                                        <p:cTn id="121" dur="500" fill="hold"/>
                                        <p:tgtEl>
                                          <p:spTgt spid="21">
                                            <p:bg/>
                                          </p:spTgt>
                                        </p:tgtEl>
                                        <p:attrNameLst>
                                          <p:attrName>ppt_x</p:attrName>
                                        </p:attrNameLst>
                                      </p:cBhvr>
                                      <p:tavLst>
                                        <p:tav tm="0">
                                          <p:val>
                                            <p:strVal val="0-#ppt_w/2"/>
                                          </p:val>
                                        </p:tav>
                                        <p:tav tm="100000">
                                          <p:val>
                                            <p:strVal val="#ppt_x"/>
                                          </p:val>
                                        </p:tav>
                                      </p:tavLst>
                                    </p:anim>
                                    <p:anim calcmode="lin" valueType="num">
                                      <p:cBhvr additive="base">
                                        <p:cTn id="122" dur="500" fill="hold"/>
                                        <p:tgtEl>
                                          <p:spTgt spid="21">
                                            <p:bg/>
                                          </p:spTgt>
                                        </p:tgtEl>
                                        <p:attrNameLst>
                                          <p:attrName>ppt_y</p:attrName>
                                        </p:attrNameLst>
                                      </p:cBhvr>
                                      <p:tavLst>
                                        <p:tav tm="0">
                                          <p:val>
                                            <p:strVal val="0-#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9" fill="hold" grpId="0" nodeType="clickEffect">
                                  <p:stCondLst>
                                    <p:cond delay="0"/>
                                  </p:stCondLst>
                                  <p:childTnLst>
                                    <p:set>
                                      <p:cBhvr>
                                        <p:cTn id="126" dur="1" fill="hold">
                                          <p:stCondLst>
                                            <p:cond delay="0"/>
                                          </p:stCondLst>
                                        </p:cTn>
                                        <p:tgtEl>
                                          <p:spTgt spid="21">
                                            <p:txEl>
                                              <p:pRg st="0" end="0"/>
                                            </p:txEl>
                                          </p:spTgt>
                                        </p:tgtEl>
                                        <p:attrNameLst>
                                          <p:attrName>style.visibility</p:attrName>
                                        </p:attrNameLst>
                                      </p:cBhvr>
                                      <p:to>
                                        <p:strVal val="visible"/>
                                      </p:to>
                                    </p:set>
                                    <p:anim calcmode="lin" valueType="num">
                                      <p:cBhvr additive="base">
                                        <p:cTn id="127" dur="500" fill="hold"/>
                                        <p:tgtEl>
                                          <p:spTgt spid="21">
                                            <p:txEl>
                                              <p:pRg st="0" end="0"/>
                                            </p:txEl>
                                          </p:spTgt>
                                        </p:tgtEl>
                                        <p:attrNameLst>
                                          <p:attrName>ppt_x</p:attrName>
                                        </p:attrNameLst>
                                      </p:cBhvr>
                                      <p:tavLst>
                                        <p:tav tm="0">
                                          <p:val>
                                            <p:strVal val="0-#ppt_w/2"/>
                                          </p:val>
                                        </p:tav>
                                        <p:tav tm="100000">
                                          <p:val>
                                            <p:strVal val="#ppt_x"/>
                                          </p:val>
                                        </p:tav>
                                      </p:tavLst>
                                    </p:anim>
                                    <p:anim calcmode="lin" valueType="num">
                                      <p:cBhvr additive="base">
                                        <p:cTn id="128" dur="500" fill="hold"/>
                                        <p:tgtEl>
                                          <p:spTgt spid="2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1" fill="hold" grpId="0" nodeType="clickEffect">
                                  <p:stCondLst>
                                    <p:cond delay="0"/>
                                  </p:stCondLst>
                                  <p:childTnLst>
                                    <p:set>
                                      <p:cBhvr>
                                        <p:cTn id="132" dur="1" fill="hold">
                                          <p:stCondLst>
                                            <p:cond delay="0"/>
                                          </p:stCondLst>
                                        </p:cTn>
                                        <p:tgtEl>
                                          <p:spTgt spid="22">
                                            <p:bg/>
                                          </p:spTgt>
                                        </p:tgtEl>
                                        <p:attrNameLst>
                                          <p:attrName>style.visibility</p:attrName>
                                        </p:attrNameLst>
                                      </p:cBhvr>
                                      <p:to>
                                        <p:strVal val="visible"/>
                                      </p:to>
                                    </p:set>
                                    <p:anim calcmode="lin" valueType="num">
                                      <p:cBhvr additive="base">
                                        <p:cTn id="133" dur="500" fill="hold"/>
                                        <p:tgtEl>
                                          <p:spTgt spid="22">
                                            <p:bg/>
                                          </p:spTgt>
                                        </p:tgtEl>
                                        <p:attrNameLst>
                                          <p:attrName>ppt_x</p:attrName>
                                        </p:attrNameLst>
                                      </p:cBhvr>
                                      <p:tavLst>
                                        <p:tav tm="0">
                                          <p:val>
                                            <p:strVal val="#ppt_x"/>
                                          </p:val>
                                        </p:tav>
                                        <p:tav tm="100000">
                                          <p:val>
                                            <p:strVal val="#ppt_x"/>
                                          </p:val>
                                        </p:tav>
                                      </p:tavLst>
                                    </p:anim>
                                    <p:anim calcmode="lin" valueType="num">
                                      <p:cBhvr additive="base">
                                        <p:cTn id="134" dur="500" fill="hold"/>
                                        <p:tgtEl>
                                          <p:spTgt spid="22">
                                            <p:bg/>
                                          </p:spTgt>
                                        </p:tgtEl>
                                        <p:attrNameLst>
                                          <p:attrName>ppt_y</p:attrName>
                                        </p:attrNameLst>
                                      </p:cBhvr>
                                      <p:tavLst>
                                        <p:tav tm="0">
                                          <p:val>
                                            <p:strVal val="0-#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1" fill="hold" grpId="0" nodeType="clickEffect">
                                  <p:stCondLst>
                                    <p:cond delay="0"/>
                                  </p:stCondLst>
                                  <p:childTnLst>
                                    <p:set>
                                      <p:cBhvr>
                                        <p:cTn id="138" dur="1" fill="hold">
                                          <p:stCondLst>
                                            <p:cond delay="0"/>
                                          </p:stCondLst>
                                        </p:cTn>
                                        <p:tgtEl>
                                          <p:spTgt spid="22">
                                            <p:txEl>
                                              <p:pRg st="0" end="0"/>
                                            </p:txEl>
                                          </p:spTgt>
                                        </p:tgtEl>
                                        <p:attrNameLst>
                                          <p:attrName>style.visibility</p:attrName>
                                        </p:attrNameLst>
                                      </p:cBhvr>
                                      <p:to>
                                        <p:strVal val="visible"/>
                                      </p:to>
                                    </p:set>
                                    <p:anim calcmode="lin" valueType="num">
                                      <p:cBhvr additive="base">
                                        <p:cTn id="139"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140" dur="500" fill="hold"/>
                                        <p:tgtEl>
                                          <p:spTgt spid="22">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P spid="10" grpId="0" animBg="1"/>
      <p:bldP spid="12" grpId="0" build="p" animBg="1"/>
      <p:bldP spid="14" grpId="0" build="p" animBg="1"/>
      <p:bldP spid="16" grpId="0" build="p" animBg="1"/>
      <p:bldP spid="18" grpId="0" build="p" animBg="1"/>
      <p:bldP spid="19" grpId="0" animBg="1"/>
      <p:bldP spid="20" grpId="0" build="p" animBg="1"/>
      <p:bldP spid="21" grpId="0" build="p" animBg="1"/>
      <p:bldP spid="22"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36 Marcador de número de diapositiva"/>
          <p:cNvSpPr>
            <a:spLocks noGrp="1"/>
          </p:cNvSpPr>
          <p:nvPr>
            <p:ph type="sldNum" sz="quarter" idx="12"/>
          </p:nvPr>
        </p:nvSpPr>
        <p:spPr>
          <a:xfrm>
            <a:off x="6553200" y="6277520"/>
            <a:ext cx="2133600" cy="365125"/>
          </a:xfrm>
        </p:spPr>
        <p:txBody>
          <a:bodyPr vert="horz" lIns="91440" tIns="45720" rIns="91440" bIns="45720" rtlCol="0" anchor="ctr"/>
          <a:lstStyle/>
          <a:p>
            <a:pPr>
              <a:defRPr/>
            </a:pPr>
            <a:fld id="{476E40A5-7B14-4710-8750-FDCBC8B97967}" type="slidenum">
              <a:rPr lang="es-ES"/>
              <a:pPr>
                <a:defRPr/>
              </a:pPr>
              <a:t>18</a:t>
            </a:fld>
            <a:endParaRPr lang="es-ES"/>
          </a:p>
        </p:txBody>
      </p:sp>
      <p:grpSp>
        <p:nvGrpSpPr>
          <p:cNvPr id="2" name="21 Grupo"/>
          <p:cNvGrpSpPr/>
          <p:nvPr/>
        </p:nvGrpSpPr>
        <p:grpSpPr>
          <a:xfrm>
            <a:off x="0" y="0"/>
            <a:ext cx="9144000" cy="466559"/>
            <a:chOff x="0" y="0"/>
            <a:chExt cx="9144000" cy="466559"/>
          </a:xfrm>
        </p:grpSpPr>
        <p:sp>
          <p:nvSpPr>
            <p:cNvPr id="23" name="3 CuadroTexto"/>
            <p:cNvSpPr/>
            <p:nvPr/>
          </p:nvSpPr>
          <p:spPr>
            <a:xfrm>
              <a:off x="0" y="0"/>
              <a:ext cx="9144000" cy="385831"/>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ctr" rtl="0" hangingPunct="1">
                <a:lnSpc>
                  <a:spcPct val="100000"/>
                </a:lnSpc>
                <a:spcBef>
                  <a:spcPts val="0"/>
                </a:spcBef>
                <a:spcAft>
                  <a:spcPts val="0"/>
                </a:spcAft>
                <a:buNone/>
                <a:tabLst/>
                <a:defRPr sz="1800"/>
              </a:pPr>
              <a:endParaRPr lang="es-ES" sz="2000" b="1" i="0" u="none" strike="noStrike" kern="1200" spc="0" dirty="0">
                <a:ln>
                  <a:noFill/>
                </a:ln>
                <a:solidFill>
                  <a:srgbClr val="000000"/>
                </a:solidFill>
                <a:latin typeface="Arial" pitchFamily="34" charset="0"/>
                <a:ea typeface="Arial Unicode MS" pitchFamily="2"/>
                <a:cs typeface="Arial" pitchFamily="34" charset="0"/>
              </a:endParaRPr>
            </a:p>
          </p:txBody>
        </p:sp>
        <p:sp>
          <p:nvSpPr>
            <p:cNvPr id="24" name="77 Rectángulo"/>
            <p:cNvSpPr/>
            <p:nvPr/>
          </p:nvSpPr>
          <p:spPr>
            <a:xfrm>
              <a:off x="0" y="0"/>
              <a:ext cx="181822" cy="4665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5000" rIns="90000" bIns="45000" anchor="t" anchorCtr="0" compatLnSpc="0">
              <a:spAutoFit/>
            </a:bodyPr>
            <a:lstStyle/>
            <a:p>
              <a:pPr marL="0" marR="0" lvl="0" indent="0" algn="l" rtl="0" hangingPunct="1">
                <a:lnSpc>
                  <a:spcPct val="100000"/>
                </a:lnSpc>
                <a:spcBef>
                  <a:spcPts val="0"/>
                </a:spcBef>
                <a:spcAft>
                  <a:spcPts val="0"/>
                </a:spcAft>
                <a:buNone/>
                <a:tabLst/>
                <a:defRPr sz="1800"/>
              </a:pPr>
              <a:endParaRPr lang="es-ES" sz="2400" b="1" i="0" u="none" strike="noStrike" kern="1200" spc="0" dirty="0">
                <a:ln>
                  <a:noFill/>
                </a:ln>
                <a:solidFill>
                  <a:srgbClr val="D73A36"/>
                </a:solidFill>
                <a:latin typeface="Calibri" pitchFamily="18"/>
                <a:ea typeface="Arial Unicode MS" pitchFamily="2"/>
                <a:cs typeface="Mangal" pitchFamily="2"/>
              </a:endParaRPr>
            </a:p>
          </p:txBody>
        </p:sp>
      </p:grpSp>
      <p:sp>
        <p:nvSpPr>
          <p:cNvPr id="6" name="5 Rectángulo"/>
          <p:cNvSpPr/>
          <p:nvPr/>
        </p:nvSpPr>
        <p:spPr>
          <a:xfrm>
            <a:off x="1655806" y="62665"/>
            <a:ext cx="5150000" cy="461665"/>
          </a:xfrm>
          <a:prstGeom prst="rect">
            <a:avLst/>
          </a:prstGeom>
        </p:spPr>
        <p:txBody>
          <a:bodyPr wrap="none">
            <a:spAutoFit/>
          </a:bodyPr>
          <a:lstStyle/>
          <a:p>
            <a:pPr lvl="0" algn="ctr">
              <a:defRPr sz="1800"/>
            </a:pPr>
            <a:r>
              <a:rPr lang="es-ES" sz="2400" b="1" dirty="0">
                <a:solidFill>
                  <a:srgbClr val="000000"/>
                </a:solidFill>
                <a:latin typeface="Arial" pitchFamily="34" charset="0"/>
                <a:ea typeface="Arial Unicode MS" pitchFamily="2"/>
                <a:cs typeface="Arial" pitchFamily="34" charset="0"/>
              </a:rPr>
              <a:t>Visita a una entidad. Negociación.</a:t>
            </a:r>
          </a:p>
        </p:txBody>
      </p:sp>
      <p:sp>
        <p:nvSpPr>
          <p:cNvPr id="25" name="24 CuadroTexto"/>
          <p:cNvSpPr txBox="1"/>
          <p:nvPr/>
        </p:nvSpPr>
        <p:spPr>
          <a:xfrm>
            <a:off x="250825" y="524330"/>
            <a:ext cx="8497888" cy="646112"/>
          </a:xfrm>
          <a:prstGeom prst="rect">
            <a:avLst/>
          </a:prstGeom>
          <a:noFill/>
          <a:ln w="28575">
            <a:solidFill>
              <a:schemeClr val="accent4">
                <a:lumMod val="75000"/>
              </a:schemeClr>
            </a:solidFill>
          </a:ln>
        </p:spPr>
        <p:style>
          <a:lnRef idx="2">
            <a:schemeClr val="accent2"/>
          </a:lnRef>
          <a:fillRef idx="1">
            <a:schemeClr val="lt1"/>
          </a:fillRef>
          <a:effectRef idx="0">
            <a:schemeClr val="accent2"/>
          </a:effectRef>
          <a:fontRef idx="minor">
            <a:schemeClr val="dk1"/>
          </a:fontRef>
        </p:style>
        <p:txBody>
          <a:bodyPr>
            <a:spAutoFit/>
          </a:bodyPr>
          <a:lstStyle/>
          <a:p>
            <a:pPr algn="l" fontAlgn="auto">
              <a:spcBef>
                <a:spcPts val="0"/>
              </a:spcBef>
              <a:spcAft>
                <a:spcPts val="0"/>
              </a:spcAft>
              <a:defRPr/>
            </a:pPr>
            <a:r>
              <a:rPr lang="es-ES" sz="1800" dirty="0">
                <a:latin typeface="Arial" pitchFamily="34" charset="0"/>
                <a:cs typeface="Arial" pitchFamily="34" charset="0"/>
              </a:rPr>
              <a:t>Hay entidades con las que tenemos un grupo específico de negociación, ya que la entidad ha puesto </a:t>
            </a:r>
            <a:r>
              <a:rPr lang="es-ES" sz="1800" dirty="0" smtClean="0">
                <a:latin typeface="Arial" pitchFamily="34" charset="0"/>
                <a:cs typeface="Arial" pitchFamily="34" charset="0"/>
              </a:rPr>
              <a:t>un </a:t>
            </a:r>
            <a:r>
              <a:rPr lang="es-ES" sz="1800" b="1" dirty="0" smtClean="0">
                <a:latin typeface="Arial" pitchFamily="34" charset="0"/>
                <a:cs typeface="Arial" pitchFamily="34" charset="0"/>
              </a:rPr>
              <a:t>mediador</a:t>
            </a:r>
            <a:r>
              <a:rPr lang="es-ES" sz="1800" dirty="0" smtClean="0">
                <a:latin typeface="Arial" pitchFamily="34" charset="0"/>
                <a:cs typeface="Arial" pitchFamily="34" charset="0"/>
              </a:rPr>
              <a:t> de </a:t>
            </a:r>
            <a:r>
              <a:rPr lang="es-ES" sz="1800" dirty="0">
                <a:latin typeface="Arial" pitchFamily="34" charset="0"/>
                <a:cs typeface="Arial" pitchFamily="34" charset="0"/>
              </a:rPr>
              <a:t>referencia para tratar cada caso.</a:t>
            </a:r>
          </a:p>
        </p:txBody>
      </p:sp>
      <p:sp>
        <p:nvSpPr>
          <p:cNvPr id="26" name="25 CuadroTexto"/>
          <p:cNvSpPr txBox="1"/>
          <p:nvPr/>
        </p:nvSpPr>
        <p:spPr bwMode="auto">
          <a:xfrm>
            <a:off x="5292727" y="1787729"/>
            <a:ext cx="1655763" cy="369888"/>
          </a:xfrm>
          <a:prstGeom prst="rect">
            <a:avLst/>
          </a:prstGeom>
          <a:noFill/>
          <a:ln w="28575">
            <a:solidFill>
              <a:schemeClr val="accent4">
                <a:lumMod val="75000"/>
              </a:schemeClr>
            </a:solidFill>
          </a:ln>
        </p:spPr>
        <p:style>
          <a:lnRef idx="2">
            <a:schemeClr val="accent2"/>
          </a:lnRef>
          <a:fillRef idx="1">
            <a:schemeClr val="lt1"/>
          </a:fillRef>
          <a:effectRef idx="0">
            <a:schemeClr val="accent2"/>
          </a:effectRef>
          <a:fontRef idx="minor">
            <a:schemeClr val="dk1"/>
          </a:fontRef>
        </p:style>
        <p:txBody>
          <a:bodyPr>
            <a:spAutoFit/>
          </a:bodyPr>
          <a:lstStyle/>
          <a:p>
            <a:pPr algn="l" fontAlgn="auto">
              <a:spcBef>
                <a:spcPts val="0"/>
              </a:spcBef>
              <a:spcAft>
                <a:spcPts val="0"/>
              </a:spcAft>
              <a:defRPr/>
            </a:pPr>
            <a:r>
              <a:rPr lang="es-ES" sz="1800" b="1" dirty="0">
                <a:latin typeface="Arial" pitchFamily="34" charset="0"/>
                <a:cs typeface="Arial" pitchFamily="34" charset="0"/>
              </a:rPr>
              <a:t>¿Qué hacer ?</a:t>
            </a:r>
          </a:p>
        </p:txBody>
      </p:sp>
      <p:sp>
        <p:nvSpPr>
          <p:cNvPr id="27" name="26 CuadroTexto"/>
          <p:cNvSpPr txBox="1"/>
          <p:nvPr/>
        </p:nvSpPr>
        <p:spPr bwMode="auto">
          <a:xfrm>
            <a:off x="3924301" y="2253151"/>
            <a:ext cx="4824412" cy="1200150"/>
          </a:xfrm>
          <a:prstGeom prst="rect">
            <a:avLst/>
          </a:prstGeom>
          <a:noFill/>
          <a:ln w="28575">
            <a:solidFill>
              <a:schemeClr val="accent4">
                <a:lumMod val="75000"/>
              </a:schemeClr>
            </a:solidFill>
          </a:ln>
        </p:spPr>
        <p:style>
          <a:lnRef idx="2">
            <a:schemeClr val="accent2"/>
          </a:lnRef>
          <a:fillRef idx="1">
            <a:schemeClr val="lt1"/>
          </a:fillRef>
          <a:effectRef idx="0">
            <a:schemeClr val="accent2"/>
          </a:effectRef>
          <a:fontRef idx="minor">
            <a:schemeClr val="dk1"/>
          </a:fontRef>
        </p:style>
        <p:txBody>
          <a:bodyPr>
            <a:spAutoFit/>
          </a:bodyPr>
          <a:lstStyle/>
          <a:p>
            <a:pPr algn="l" fontAlgn="auto">
              <a:spcBef>
                <a:spcPts val="0"/>
              </a:spcBef>
              <a:spcAft>
                <a:spcPts val="0"/>
              </a:spcAft>
              <a:defRPr/>
            </a:pPr>
            <a:r>
              <a:rPr lang="es-ES" sz="1800" dirty="0">
                <a:latin typeface="Arial" pitchFamily="34" charset="0"/>
                <a:cs typeface="Arial" pitchFamily="34" charset="0"/>
              </a:rPr>
              <a:t>Informar a la sucursal que tenemos en la entidad alguien encargado de la negociación conjunta y que estamos dispuestos a reunirnos con el responsable de zona.</a:t>
            </a:r>
          </a:p>
        </p:txBody>
      </p:sp>
      <p:sp>
        <p:nvSpPr>
          <p:cNvPr id="28" name="27 CuadroTexto"/>
          <p:cNvSpPr txBox="1"/>
          <p:nvPr/>
        </p:nvSpPr>
        <p:spPr bwMode="auto">
          <a:xfrm>
            <a:off x="3924301" y="3577972"/>
            <a:ext cx="4897437" cy="369332"/>
          </a:xfrm>
          <a:prstGeom prst="rect">
            <a:avLst/>
          </a:prstGeom>
          <a:noFill/>
          <a:ln w="28575">
            <a:solidFill>
              <a:schemeClr val="accent4">
                <a:lumMod val="75000"/>
              </a:schemeClr>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l" fontAlgn="auto">
              <a:spcBef>
                <a:spcPts val="0"/>
              </a:spcBef>
              <a:spcAft>
                <a:spcPts val="0"/>
              </a:spcAft>
              <a:defRPr/>
            </a:pPr>
            <a:r>
              <a:rPr lang="es-ES" sz="1800" dirty="0">
                <a:latin typeface="Arial" pitchFamily="34" charset="0"/>
                <a:cs typeface="Arial" pitchFamily="34" charset="0"/>
              </a:rPr>
              <a:t>Debemos tener el caso en la </a:t>
            </a:r>
            <a:r>
              <a:rPr lang="es-ES" sz="1800" b="1" dirty="0">
                <a:latin typeface="Arial" pitchFamily="34" charset="0"/>
                <a:cs typeface="Arial" pitchFamily="34" charset="0"/>
              </a:rPr>
              <a:t>lista</a:t>
            </a:r>
            <a:r>
              <a:rPr lang="es-ES" sz="1800" dirty="0">
                <a:latin typeface="Arial" pitchFamily="34" charset="0"/>
                <a:cs typeface="Arial" pitchFamily="34" charset="0"/>
              </a:rPr>
              <a:t> por bancos.</a:t>
            </a:r>
          </a:p>
        </p:txBody>
      </p:sp>
      <p:sp>
        <p:nvSpPr>
          <p:cNvPr id="29" name="28 CuadroTexto"/>
          <p:cNvSpPr txBox="1"/>
          <p:nvPr/>
        </p:nvSpPr>
        <p:spPr bwMode="auto">
          <a:xfrm>
            <a:off x="4643019" y="4020375"/>
            <a:ext cx="2881312" cy="368300"/>
          </a:xfrm>
          <a:prstGeom prst="rect">
            <a:avLst/>
          </a:prstGeom>
          <a:noFill/>
          <a:ln w="28575">
            <a:solidFill>
              <a:schemeClr val="accent4">
                <a:lumMod val="75000"/>
              </a:schemeClr>
            </a:solidFill>
          </a:ln>
        </p:spPr>
        <p:style>
          <a:lnRef idx="2">
            <a:schemeClr val="accent2"/>
          </a:lnRef>
          <a:fillRef idx="1">
            <a:schemeClr val="lt1"/>
          </a:fillRef>
          <a:effectRef idx="0">
            <a:schemeClr val="accent2"/>
          </a:effectRef>
          <a:fontRef idx="minor">
            <a:schemeClr val="dk1"/>
          </a:fontRef>
        </p:style>
        <p:txBody>
          <a:bodyPr>
            <a:spAutoFit/>
          </a:bodyPr>
          <a:lstStyle/>
          <a:p>
            <a:pPr algn="l" fontAlgn="auto">
              <a:spcBef>
                <a:spcPts val="0"/>
              </a:spcBef>
              <a:spcAft>
                <a:spcPts val="0"/>
              </a:spcAft>
              <a:defRPr/>
            </a:pPr>
            <a:r>
              <a:rPr lang="es-ES" sz="1800" dirty="0">
                <a:latin typeface="Arial" pitchFamily="34" charset="0"/>
                <a:cs typeface="Arial" pitchFamily="34" charset="0"/>
              </a:rPr>
              <a:t>Importante DNI y Teléfono</a:t>
            </a:r>
          </a:p>
        </p:txBody>
      </p:sp>
      <p:sp>
        <p:nvSpPr>
          <p:cNvPr id="30" name="29 CuadroTexto"/>
          <p:cNvSpPr txBox="1"/>
          <p:nvPr/>
        </p:nvSpPr>
        <p:spPr bwMode="auto">
          <a:xfrm>
            <a:off x="4227580" y="4654268"/>
            <a:ext cx="3887788" cy="369888"/>
          </a:xfrm>
          <a:prstGeom prst="rect">
            <a:avLst/>
          </a:prstGeom>
          <a:noFill/>
          <a:ln w="28575">
            <a:solidFill>
              <a:schemeClr val="accent4">
                <a:lumMod val="75000"/>
              </a:schemeClr>
            </a:solidFill>
          </a:ln>
        </p:spPr>
        <p:style>
          <a:lnRef idx="2">
            <a:schemeClr val="accent2"/>
          </a:lnRef>
          <a:fillRef idx="1">
            <a:schemeClr val="lt1"/>
          </a:fillRef>
          <a:effectRef idx="0">
            <a:schemeClr val="accent2"/>
          </a:effectRef>
          <a:fontRef idx="minor">
            <a:schemeClr val="dk1"/>
          </a:fontRef>
        </p:style>
        <p:txBody>
          <a:bodyPr>
            <a:spAutoFit/>
          </a:bodyPr>
          <a:lstStyle/>
          <a:p>
            <a:pPr algn="l" fontAlgn="auto">
              <a:spcBef>
                <a:spcPts val="0"/>
              </a:spcBef>
              <a:spcAft>
                <a:spcPts val="0"/>
              </a:spcAft>
              <a:defRPr/>
            </a:pPr>
            <a:r>
              <a:rPr lang="es-ES" sz="1800" dirty="0">
                <a:latin typeface="Arial" pitchFamily="34" charset="0"/>
                <a:cs typeface="Arial" pitchFamily="34" charset="0"/>
              </a:rPr>
              <a:t>Informar cuando se haga el escrito.</a:t>
            </a:r>
          </a:p>
        </p:txBody>
      </p:sp>
      <p:sp>
        <p:nvSpPr>
          <p:cNvPr id="31" name="30 CuadroTexto"/>
          <p:cNvSpPr txBox="1"/>
          <p:nvPr/>
        </p:nvSpPr>
        <p:spPr bwMode="auto">
          <a:xfrm>
            <a:off x="3430293" y="5184720"/>
            <a:ext cx="5616624" cy="1200329"/>
          </a:xfrm>
          <a:prstGeom prst="rect">
            <a:avLst/>
          </a:prstGeom>
          <a:noFill/>
          <a:ln w="28575">
            <a:solidFill>
              <a:schemeClr val="accent4">
                <a:lumMod val="75000"/>
              </a:schemeClr>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l" fontAlgn="auto">
              <a:spcBef>
                <a:spcPts val="0"/>
              </a:spcBef>
              <a:spcAft>
                <a:spcPts val="0"/>
              </a:spcAft>
              <a:defRPr/>
            </a:pPr>
            <a:r>
              <a:rPr lang="es-ES" sz="1800" dirty="0">
                <a:latin typeface="Arial" pitchFamily="34" charset="0"/>
                <a:cs typeface="Arial" pitchFamily="34" charset="0"/>
              </a:rPr>
              <a:t>La familia debe comunicar cuando </a:t>
            </a:r>
            <a:r>
              <a:rPr lang="es-ES" sz="1800" dirty="0" smtClean="0">
                <a:latin typeface="Arial" pitchFamily="34" charset="0"/>
                <a:cs typeface="Arial" pitchFamily="34" charset="0"/>
              </a:rPr>
              <a:t>la entidad les llama para </a:t>
            </a:r>
            <a:r>
              <a:rPr lang="es-ES" sz="1800" b="1" dirty="0">
                <a:latin typeface="Arial" pitchFamily="34" charset="0"/>
                <a:cs typeface="Arial" pitchFamily="34" charset="0"/>
              </a:rPr>
              <a:t>reunirse</a:t>
            </a:r>
            <a:r>
              <a:rPr lang="es-ES" sz="1800" dirty="0">
                <a:latin typeface="Arial" pitchFamily="34" charset="0"/>
                <a:cs typeface="Arial" pitchFamily="34" charset="0"/>
              </a:rPr>
              <a:t>, </a:t>
            </a:r>
            <a:r>
              <a:rPr lang="es-ES" sz="1800" dirty="0" smtClean="0">
                <a:latin typeface="Arial" pitchFamily="34" charset="0"/>
                <a:cs typeface="Arial" pitchFamily="34" charset="0"/>
              </a:rPr>
              <a:t>se debe concertar una cita con </a:t>
            </a:r>
            <a:r>
              <a:rPr lang="es-ES" sz="1800" dirty="0">
                <a:latin typeface="Arial" pitchFamily="34" charset="0"/>
                <a:cs typeface="Arial" pitchFamily="34" charset="0"/>
              </a:rPr>
              <a:t>tiempo </a:t>
            </a:r>
            <a:r>
              <a:rPr lang="es-ES" sz="1800" dirty="0" smtClean="0">
                <a:latin typeface="Arial" pitchFamily="34" charset="0"/>
                <a:cs typeface="Arial" pitchFamily="34" charset="0"/>
              </a:rPr>
              <a:t>y a poder ser con nuestro interlocutor</a:t>
            </a:r>
            <a:r>
              <a:rPr lang="es-ES" sz="1800" dirty="0">
                <a:latin typeface="Arial" pitchFamily="34" charset="0"/>
                <a:cs typeface="Arial" pitchFamily="34" charset="0"/>
              </a:rPr>
              <a:t> </a:t>
            </a:r>
            <a:r>
              <a:rPr lang="es-ES" sz="1800" dirty="0" smtClean="0">
                <a:latin typeface="Arial" pitchFamily="34" charset="0"/>
                <a:cs typeface="Arial" pitchFamily="34" charset="0"/>
              </a:rPr>
              <a:t>o al menos que éste lo sepa.</a:t>
            </a:r>
            <a:endParaRPr lang="es-ES" sz="1800" dirty="0">
              <a:latin typeface="Arial" pitchFamily="34" charset="0"/>
              <a:cs typeface="Arial" pitchFamily="34" charset="0"/>
            </a:endParaRPr>
          </a:p>
        </p:txBody>
      </p:sp>
      <p:sp>
        <p:nvSpPr>
          <p:cNvPr id="32" name="31 CuadroTexto"/>
          <p:cNvSpPr txBox="1"/>
          <p:nvPr/>
        </p:nvSpPr>
        <p:spPr bwMode="auto">
          <a:xfrm>
            <a:off x="337764" y="1573464"/>
            <a:ext cx="2952751" cy="369888"/>
          </a:xfrm>
          <a:prstGeom prst="rect">
            <a:avLst/>
          </a:prstGeom>
          <a:noFill/>
          <a:ln w="38100">
            <a:solidFill>
              <a:schemeClr val="accent4">
                <a:lumMod val="75000"/>
              </a:schemeClr>
            </a:solidFill>
          </a:ln>
        </p:spPr>
        <p:style>
          <a:lnRef idx="2">
            <a:schemeClr val="accent2"/>
          </a:lnRef>
          <a:fillRef idx="1">
            <a:schemeClr val="lt1"/>
          </a:fillRef>
          <a:effectRef idx="0">
            <a:schemeClr val="accent2"/>
          </a:effectRef>
          <a:fontRef idx="minor">
            <a:schemeClr val="dk1"/>
          </a:fontRef>
        </p:style>
        <p:txBody>
          <a:bodyPr>
            <a:spAutoFit/>
          </a:bodyPr>
          <a:lstStyle/>
          <a:p>
            <a:pPr algn="l" fontAlgn="auto">
              <a:spcBef>
                <a:spcPts val="0"/>
              </a:spcBef>
              <a:spcAft>
                <a:spcPts val="0"/>
              </a:spcAft>
              <a:defRPr/>
            </a:pPr>
            <a:r>
              <a:rPr lang="es-ES" b="1" dirty="0" smtClean="0">
                <a:latin typeface="Arial" pitchFamily="34" charset="0"/>
                <a:cs typeface="Arial" pitchFamily="34" charset="0"/>
              </a:rPr>
              <a:t>Mesas de Negociación</a:t>
            </a:r>
            <a:endParaRPr lang="es-ES" sz="1800" b="1" dirty="0">
              <a:latin typeface="Arial" pitchFamily="34" charset="0"/>
              <a:cs typeface="Arial" pitchFamily="34" charset="0"/>
            </a:endParaRPr>
          </a:p>
        </p:txBody>
      </p:sp>
      <p:sp>
        <p:nvSpPr>
          <p:cNvPr id="33" name="32 CuadroTexto"/>
          <p:cNvSpPr txBox="1"/>
          <p:nvPr/>
        </p:nvSpPr>
        <p:spPr bwMode="auto">
          <a:xfrm>
            <a:off x="563828" y="2065478"/>
            <a:ext cx="2500621" cy="2139047"/>
          </a:xfrm>
          <a:prstGeom prst="rect">
            <a:avLst/>
          </a:prstGeom>
          <a:noFill/>
          <a:ln w="28575">
            <a:solidFill>
              <a:schemeClr val="accent4">
                <a:lumMod val="75000"/>
              </a:schemeClr>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l" fontAlgn="auto">
              <a:spcBef>
                <a:spcPts val="0"/>
              </a:spcBef>
              <a:spcAft>
                <a:spcPts val="600"/>
              </a:spcAft>
              <a:buFont typeface="Arial" pitchFamily="34" charset="0"/>
              <a:buChar char="•"/>
              <a:defRPr/>
            </a:pPr>
            <a:r>
              <a:rPr lang="es-ES" sz="1800" dirty="0" err="1" smtClean="0">
                <a:latin typeface="Arial" pitchFamily="34" charset="0"/>
                <a:cs typeface="Arial" pitchFamily="34" charset="0"/>
              </a:rPr>
              <a:t>Caixa</a:t>
            </a:r>
            <a:endParaRPr lang="es-ES" sz="1800" dirty="0" smtClean="0">
              <a:latin typeface="Arial" pitchFamily="34" charset="0"/>
              <a:cs typeface="Arial" pitchFamily="34" charset="0"/>
            </a:endParaRPr>
          </a:p>
          <a:p>
            <a:pPr algn="l" fontAlgn="auto">
              <a:spcBef>
                <a:spcPts val="0"/>
              </a:spcBef>
              <a:spcAft>
                <a:spcPts val="600"/>
              </a:spcAft>
              <a:buFont typeface="Arial" pitchFamily="34" charset="0"/>
              <a:buChar char="•"/>
              <a:defRPr/>
            </a:pPr>
            <a:r>
              <a:rPr lang="es-ES" dirty="0" smtClean="0">
                <a:latin typeface="Arial" pitchFamily="34" charset="0"/>
                <a:cs typeface="Arial" pitchFamily="34" charset="0"/>
              </a:rPr>
              <a:t>BMN</a:t>
            </a:r>
          </a:p>
          <a:p>
            <a:pPr algn="l" fontAlgn="auto">
              <a:spcBef>
                <a:spcPts val="0"/>
              </a:spcBef>
              <a:spcAft>
                <a:spcPts val="600"/>
              </a:spcAft>
              <a:buFont typeface="Arial" pitchFamily="34" charset="0"/>
              <a:buChar char="•"/>
              <a:defRPr/>
            </a:pPr>
            <a:r>
              <a:rPr lang="es-ES" sz="1800" dirty="0" smtClean="0">
                <a:latin typeface="Arial" pitchFamily="34" charset="0"/>
                <a:cs typeface="Arial" pitchFamily="34" charset="0"/>
              </a:rPr>
              <a:t>UCI</a:t>
            </a:r>
          </a:p>
          <a:p>
            <a:pPr algn="l" fontAlgn="auto">
              <a:spcBef>
                <a:spcPts val="0"/>
              </a:spcBef>
              <a:spcAft>
                <a:spcPts val="600"/>
              </a:spcAft>
              <a:buFont typeface="Arial" pitchFamily="34" charset="0"/>
              <a:buChar char="•"/>
              <a:defRPr/>
            </a:pPr>
            <a:r>
              <a:rPr lang="es-ES" dirty="0" err="1" smtClean="0">
                <a:latin typeface="Arial" pitchFamily="34" charset="0"/>
                <a:cs typeface="Arial" pitchFamily="34" charset="0"/>
              </a:rPr>
              <a:t>Unicaja</a:t>
            </a:r>
            <a:endParaRPr lang="es-ES" dirty="0" smtClean="0">
              <a:latin typeface="Arial" pitchFamily="34" charset="0"/>
              <a:cs typeface="Arial" pitchFamily="34" charset="0"/>
            </a:endParaRPr>
          </a:p>
          <a:p>
            <a:pPr algn="l" fontAlgn="auto">
              <a:spcBef>
                <a:spcPts val="0"/>
              </a:spcBef>
              <a:spcAft>
                <a:spcPts val="600"/>
              </a:spcAft>
              <a:buFont typeface="Arial" pitchFamily="34" charset="0"/>
              <a:buChar char="•"/>
              <a:defRPr/>
            </a:pPr>
            <a:r>
              <a:rPr lang="es-ES" dirty="0" smtClean="0">
                <a:latin typeface="Arial" pitchFamily="34" charset="0"/>
                <a:cs typeface="Arial" pitchFamily="34" charset="0"/>
              </a:rPr>
              <a:t>Santander</a:t>
            </a:r>
          </a:p>
          <a:p>
            <a:pPr algn="l" fontAlgn="auto">
              <a:spcBef>
                <a:spcPts val="0"/>
              </a:spcBef>
              <a:spcAft>
                <a:spcPts val="600"/>
              </a:spcAft>
              <a:buFont typeface="Arial" pitchFamily="34" charset="0"/>
              <a:buChar char="•"/>
              <a:defRPr/>
            </a:pPr>
            <a:r>
              <a:rPr lang="es-ES" sz="1800" dirty="0" smtClean="0">
                <a:latin typeface="Arial" pitchFamily="34" charset="0"/>
                <a:cs typeface="Arial" pitchFamily="34" charset="0"/>
              </a:rPr>
              <a:t>Caja Rural</a:t>
            </a:r>
            <a:endParaRPr lang="es-ES" sz="1800" dirty="0">
              <a:latin typeface="Arial" pitchFamily="34" charset="0"/>
              <a:cs typeface="Arial" pitchFamily="34" charset="0"/>
            </a:endParaRPr>
          </a:p>
        </p:txBody>
      </p:sp>
      <p:sp>
        <p:nvSpPr>
          <p:cNvPr id="34" name="33 Flecha abajo"/>
          <p:cNvSpPr/>
          <p:nvPr/>
        </p:nvSpPr>
        <p:spPr>
          <a:xfrm>
            <a:off x="1746912" y="4126102"/>
            <a:ext cx="95535" cy="225314"/>
          </a:xfrm>
          <a:prstGeom prst="downArrow">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5" name="34 CuadroTexto"/>
          <p:cNvSpPr txBox="1"/>
          <p:nvPr/>
        </p:nvSpPr>
        <p:spPr bwMode="auto">
          <a:xfrm>
            <a:off x="419651" y="4351416"/>
            <a:ext cx="2719336" cy="923330"/>
          </a:xfrm>
          <a:prstGeom prst="rect">
            <a:avLst/>
          </a:prstGeom>
          <a:noFill/>
          <a:ln w="28575">
            <a:solidFill>
              <a:schemeClr val="accent4">
                <a:lumMod val="75000"/>
              </a:schemeClr>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l" fontAlgn="auto">
              <a:spcBef>
                <a:spcPts val="0"/>
              </a:spcBef>
              <a:spcAft>
                <a:spcPts val="600"/>
              </a:spcAft>
              <a:defRPr/>
            </a:pPr>
            <a:r>
              <a:rPr lang="es-ES" sz="1800" dirty="0" smtClean="0">
                <a:latin typeface="Arial" pitchFamily="34" charset="0"/>
                <a:cs typeface="Arial" pitchFamily="34" charset="0"/>
              </a:rPr>
              <a:t>Mantener los listados con los datos necesarios.</a:t>
            </a:r>
            <a:endParaRPr lang="es-ES" sz="1800" dirty="0">
              <a:latin typeface="Arial" pitchFamily="34" charset="0"/>
              <a:cs typeface="Arial" pitchFamily="34" charset="0"/>
            </a:endParaRPr>
          </a:p>
        </p:txBody>
      </p:sp>
      <p:sp>
        <p:nvSpPr>
          <p:cNvPr id="36" name="35 CuadroTexto"/>
          <p:cNvSpPr txBox="1"/>
          <p:nvPr/>
        </p:nvSpPr>
        <p:spPr bwMode="auto">
          <a:xfrm>
            <a:off x="419652" y="5380672"/>
            <a:ext cx="2719335" cy="1477328"/>
          </a:xfrm>
          <a:prstGeom prst="rect">
            <a:avLst/>
          </a:prstGeom>
          <a:noFill/>
          <a:ln w="28575">
            <a:solidFill>
              <a:schemeClr val="accent4">
                <a:lumMod val="75000"/>
              </a:schemeClr>
            </a:solidFill>
          </a:ln>
        </p:spPr>
        <p:style>
          <a:lnRef idx="2">
            <a:schemeClr val="accent2"/>
          </a:lnRef>
          <a:fillRef idx="1">
            <a:schemeClr val="lt1"/>
          </a:fillRef>
          <a:effectRef idx="0">
            <a:schemeClr val="accent2"/>
          </a:effectRef>
          <a:fontRef idx="minor">
            <a:schemeClr val="dk1"/>
          </a:fontRef>
        </p:style>
        <p:txBody>
          <a:bodyPr wrap="square">
            <a:spAutoFit/>
          </a:bodyPr>
          <a:lstStyle/>
          <a:p>
            <a:pPr>
              <a:spcAft>
                <a:spcPts val="600"/>
              </a:spcAft>
              <a:defRPr/>
            </a:pPr>
            <a:r>
              <a:rPr lang="es-ES" dirty="0" smtClean="0"/>
              <a:t>Si hiciera falta, informar al director de la sucursal que tenemos interlocutor con quien poder negociar casos difíciles.</a:t>
            </a:r>
            <a:endParaRPr lang="es-ES" sz="1800" dirty="0">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4000">
        <p14:vortex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25">
                                            <p:bg/>
                                          </p:spTgt>
                                        </p:tgtEl>
                                        <p:attrNameLst>
                                          <p:attrName>style.visibility</p:attrName>
                                        </p:attrNameLst>
                                      </p:cBhvr>
                                      <p:to>
                                        <p:strVal val="visible"/>
                                      </p:to>
                                    </p:set>
                                    <p:anim calcmode="lin" valueType="num">
                                      <p:cBhvr additive="base">
                                        <p:cTn id="13" dur="500" fill="hold"/>
                                        <p:tgtEl>
                                          <p:spTgt spid="25">
                                            <p:bg/>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
                                            <p:bg/>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25">
                                            <p:txEl>
                                              <p:pRg st="0" end="0"/>
                                            </p:txEl>
                                          </p:spTgt>
                                        </p:tgtEl>
                                        <p:attrNameLst>
                                          <p:attrName>style.visibility</p:attrName>
                                        </p:attrNameLst>
                                      </p:cBhvr>
                                      <p:to>
                                        <p:strVal val="visible"/>
                                      </p:to>
                                    </p:set>
                                    <p:anim calcmode="lin" valueType="num">
                                      <p:cBhvr additive="base">
                                        <p:cTn id="19" dur="500" fill="hold"/>
                                        <p:tgtEl>
                                          <p:spTgt spid="25">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
                                            <p:bg/>
                                          </p:spTgt>
                                        </p:tgtEl>
                                        <p:attrNameLst>
                                          <p:attrName>style.visibility</p:attrName>
                                        </p:attrNameLst>
                                      </p:cBhvr>
                                      <p:to>
                                        <p:strVal val="visible"/>
                                      </p:to>
                                    </p:set>
                                    <p:anim calcmode="lin" valueType="num">
                                      <p:cBhvr additive="base">
                                        <p:cTn id="25" dur="500" fill="hold"/>
                                        <p:tgtEl>
                                          <p:spTgt spid="26">
                                            <p:bg/>
                                          </p:spTgt>
                                        </p:tgtEl>
                                        <p:attrNameLst>
                                          <p:attrName>ppt_x</p:attrName>
                                        </p:attrNameLst>
                                      </p:cBhvr>
                                      <p:tavLst>
                                        <p:tav tm="0">
                                          <p:val>
                                            <p:strVal val="0-#ppt_w/2"/>
                                          </p:val>
                                        </p:tav>
                                        <p:tav tm="100000">
                                          <p:val>
                                            <p:strVal val="#ppt_x"/>
                                          </p:val>
                                        </p:tav>
                                      </p:tavLst>
                                    </p:anim>
                                    <p:anim calcmode="lin" valueType="num">
                                      <p:cBhvr additive="base">
                                        <p:cTn id="26" dur="500" fill="hold"/>
                                        <p:tgtEl>
                                          <p:spTgt spid="26">
                                            <p:bg/>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6">
                                            <p:txEl>
                                              <p:pRg st="0" end="0"/>
                                            </p:txEl>
                                          </p:spTgt>
                                        </p:tgtEl>
                                        <p:attrNameLst>
                                          <p:attrName>style.visibility</p:attrName>
                                        </p:attrNameLst>
                                      </p:cBhvr>
                                      <p:to>
                                        <p:strVal val="visible"/>
                                      </p:to>
                                    </p:set>
                                    <p:anim calcmode="lin" valueType="num">
                                      <p:cBhvr additive="base">
                                        <p:cTn id="31" dur="500" fill="hold"/>
                                        <p:tgtEl>
                                          <p:spTgt spid="26">
                                            <p:txEl>
                                              <p:pRg st="0" end="0"/>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27">
                                            <p:bg/>
                                          </p:spTgt>
                                        </p:tgtEl>
                                        <p:attrNameLst>
                                          <p:attrName>style.visibility</p:attrName>
                                        </p:attrNameLst>
                                      </p:cBhvr>
                                      <p:to>
                                        <p:strVal val="visible"/>
                                      </p:to>
                                    </p:set>
                                    <p:anim calcmode="lin" valueType="num">
                                      <p:cBhvr additive="base">
                                        <p:cTn id="37" dur="500" fill="hold"/>
                                        <p:tgtEl>
                                          <p:spTgt spid="27">
                                            <p:bg/>
                                          </p:spTgt>
                                        </p:tgtEl>
                                        <p:attrNameLst>
                                          <p:attrName>ppt_x</p:attrName>
                                        </p:attrNameLst>
                                      </p:cBhvr>
                                      <p:tavLst>
                                        <p:tav tm="0">
                                          <p:val>
                                            <p:strVal val="0-#ppt_w/2"/>
                                          </p:val>
                                        </p:tav>
                                        <p:tav tm="100000">
                                          <p:val>
                                            <p:strVal val="#ppt_x"/>
                                          </p:val>
                                        </p:tav>
                                      </p:tavLst>
                                    </p:anim>
                                    <p:anim calcmode="lin" valueType="num">
                                      <p:cBhvr additive="base">
                                        <p:cTn id="38" dur="500" fill="hold"/>
                                        <p:tgtEl>
                                          <p:spTgt spid="27">
                                            <p:bg/>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27">
                                            <p:txEl>
                                              <p:pRg st="0" end="0"/>
                                            </p:txEl>
                                          </p:spTgt>
                                        </p:tgtEl>
                                        <p:attrNameLst>
                                          <p:attrName>style.visibility</p:attrName>
                                        </p:attrNameLst>
                                      </p:cBhvr>
                                      <p:to>
                                        <p:strVal val="visible"/>
                                      </p:to>
                                    </p:set>
                                    <p:anim calcmode="lin" valueType="num">
                                      <p:cBhvr additive="base">
                                        <p:cTn id="43" dur="500" fill="hold"/>
                                        <p:tgtEl>
                                          <p:spTgt spid="27">
                                            <p:txEl>
                                              <p:pRg st="0" end="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28">
                                            <p:bg/>
                                          </p:spTgt>
                                        </p:tgtEl>
                                        <p:attrNameLst>
                                          <p:attrName>style.visibility</p:attrName>
                                        </p:attrNameLst>
                                      </p:cBhvr>
                                      <p:to>
                                        <p:strVal val="visible"/>
                                      </p:to>
                                    </p:set>
                                    <p:anim calcmode="lin" valueType="num">
                                      <p:cBhvr additive="base">
                                        <p:cTn id="49" dur="500" fill="hold"/>
                                        <p:tgtEl>
                                          <p:spTgt spid="28">
                                            <p:bg/>
                                          </p:spTgt>
                                        </p:tgtEl>
                                        <p:attrNameLst>
                                          <p:attrName>ppt_x</p:attrName>
                                        </p:attrNameLst>
                                      </p:cBhvr>
                                      <p:tavLst>
                                        <p:tav tm="0">
                                          <p:val>
                                            <p:strVal val="0-#ppt_w/2"/>
                                          </p:val>
                                        </p:tav>
                                        <p:tav tm="100000">
                                          <p:val>
                                            <p:strVal val="#ppt_x"/>
                                          </p:val>
                                        </p:tav>
                                      </p:tavLst>
                                    </p:anim>
                                    <p:anim calcmode="lin" valueType="num">
                                      <p:cBhvr additive="base">
                                        <p:cTn id="50" dur="500" fill="hold"/>
                                        <p:tgtEl>
                                          <p:spTgt spid="28">
                                            <p:bg/>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grpId="0" nodeType="clickEffect">
                                  <p:stCondLst>
                                    <p:cond delay="0"/>
                                  </p:stCondLst>
                                  <p:childTnLst>
                                    <p:set>
                                      <p:cBhvr>
                                        <p:cTn id="54" dur="1" fill="hold">
                                          <p:stCondLst>
                                            <p:cond delay="0"/>
                                          </p:stCondLst>
                                        </p:cTn>
                                        <p:tgtEl>
                                          <p:spTgt spid="28">
                                            <p:txEl>
                                              <p:pRg st="0" end="0"/>
                                            </p:txEl>
                                          </p:spTgt>
                                        </p:tgtEl>
                                        <p:attrNameLst>
                                          <p:attrName>style.visibility</p:attrName>
                                        </p:attrNameLst>
                                      </p:cBhvr>
                                      <p:to>
                                        <p:strVal val="visible"/>
                                      </p:to>
                                    </p:set>
                                    <p:anim calcmode="lin" valueType="num">
                                      <p:cBhvr additive="base">
                                        <p:cTn id="55" dur="500" fill="hold"/>
                                        <p:tgtEl>
                                          <p:spTgt spid="28">
                                            <p:txEl>
                                              <p:pRg st="0" end="0"/>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9" fill="hold" grpId="0" nodeType="clickEffect">
                                  <p:stCondLst>
                                    <p:cond delay="0"/>
                                  </p:stCondLst>
                                  <p:childTnLst>
                                    <p:set>
                                      <p:cBhvr>
                                        <p:cTn id="60" dur="1" fill="hold">
                                          <p:stCondLst>
                                            <p:cond delay="0"/>
                                          </p:stCondLst>
                                        </p:cTn>
                                        <p:tgtEl>
                                          <p:spTgt spid="29">
                                            <p:bg/>
                                          </p:spTgt>
                                        </p:tgtEl>
                                        <p:attrNameLst>
                                          <p:attrName>style.visibility</p:attrName>
                                        </p:attrNameLst>
                                      </p:cBhvr>
                                      <p:to>
                                        <p:strVal val="visible"/>
                                      </p:to>
                                    </p:set>
                                    <p:anim calcmode="lin" valueType="num">
                                      <p:cBhvr additive="base">
                                        <p:cTn id="61" dur="500" fill="hold"/>
                                        <p:tgtEl>
                                          <p:spTgt spid="29">
                                            <p:bg/>
                                          </p:spTgt>
                                        </p:tgtEl>
                                        <p:attrNameLst>
                                          <p:attrName>ppt_x</p:attrName>
                                        </p:attrNameLst>
                                      </p:cBhvr>
                                      <p:tavLst>
                                        <p:tav tm="0">
                                          <p:val>
                                            <p:strVal val="0-#ppt_w/2"/>
                                          </p:val>
                                        </p:tav>
                                        <p:tav tm="100000">
                                          <p:val>
                                            <p:strVal val="#ppt_x"/>
                                          </p:val>
                                        </p:tav>
                                      </p:tavLst>
                                    </p:anim>
                                    <p:anim calcmode="lin" valueType="num">
                                      <p:cBhvr additive="base">
                                        <p:cTn id="62" dur="500" fill="hold"/>
                                        <p:tgtEl>
                                          <p:spTgt spid="29">
                                            <p:bg/>
                                          </p:spTgt>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9" fill="hold" grpId="0" nodeType="clickEffect">
                                  <p:stCondLst>
                                    <p:cond delay="0"/>
                                  </p:stCondLst>
                                  <p:childTnLst>
                                    <p:set>
                                      <p:cBhvr>
                                        <p:cTn id="66" dur="1" fill="hold">
                                          <p:stCondLst>
                                            <p:cond delay="0"/>
                                          </p:stCondLst>
                                        </p:cTn>
                                        <p:tgtEl>
                                          <p:spTgt spid="29">
                                            <p:txEl>
                                              <p:pRg st="0" end="0"/>
                                            </p:txEl>
                                          </p:spTgt>
                                        </p:tgtEl>
                                        <p:attrNameLst>
                                          <p:attrName>style.visibility</p:attrName>
                                        </p:attrNameLst>
                                      </p:cBhvr>
                                      <p:to>
                                        <p:strVal val="visible"/>
                                      </p:to>
                                    </p:set>
                                    <p:anim calcmode="lin" valueType="num">
                                      <p:cBhvr additive="base">
                                        <p:cTn id="67" dur="500" fill="hold"/>
                                        <p:tgtEl>
                                          <p:spTgt spid="29">
                                            <p:txEl>
                                              <p:pRg st="0" end="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2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9" fill="hold" grpId="0" nodeType="clickEffect">
                                  <p:stCondLst>
                                    <p:cond delay="0"/>
                                  </p:stCondLst>
                                  <p:childTnLst>
                                    <p:set>
                                      <p:cBhvr>
                                        <p:cTn id="72" dur="1" fill="hold">
                                          <p:stCondLst>
                                            <p:cond delay="0"/>
                                          </p:stCondLst>
                                        </p:cTn>
                                        <p:tgtEl>
                                          <p:spTgt spid="30">
                                            <p:bg/>
                                          </p:spTgt>
                                        </p:tgtEl>
                                        <p:attrNameLst>
                                          <p:attrName>style.visibility</p:attrName>
                                        </p:attrNameLst>
                                      </p:cBhvr>
                                      <p:to>
                                        <p:strVal val="visible"/>
                                      </p:to>
                                    </p:set>
                                    <p:anim calcmode="lin" valueType="num">
                                      <p:cBhvr additive="base">
                                        <p:cTn id="73" dur="500" fill="hold"/>
                                        <p:tgtEl>
                                          <p:spTgt spid="30">
                                            <p:bg/>
                                          </p:spTgt>
                                        </p:tgtEl>
                                        <p:attrNameLst>
                                          <p:attrName>ppt_x</p:attrName>
                                        </p:attrNameLst>
                                      </p:cBhvr>
                                      <p:tavLst>
                                        <p:tav tm="0">
                                          <p:val>
                                            <p:strVal val="0-#ppt_w/2"/>
                                          </p:val>
                                        </p:tav>
                                        <p:tav tm="100000">
                                          <p:val>
                                            <p:strVal val="#ppt_x"/>
                                          </p:val>
                                        </p:tav>
                                      </p:tavLst>
                                    </p:anim>
                                    <p:anim calcmode="lin" valueType="num">
                                      <p:cBhvr additive="base">
                                        <p:cTn id="74" dur="500" fill="hold"/>
                                        <p:tgtEl>
                                          <p:spTgt spid="30">
                                            <p:bg/>
                                          </p:spTgt>
                                        </p:tgtEl>
                                        <p:attrNameLst>
                                          <p:attrName>ppt_y</p:attrName>
                                        </p:attrNameLst>
                                      </p:cBhvr>
                                      <p:tavLst>
                                        <p:tav tm="0">
                                          <p:val>
                                            <p:strVal val="0-#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9" fill="hold" grpId="0" nodeType="clickEffect">
                                  <p:stCondLst>
                                    <p:cond delay="0"/>
                                  </p:stCondLst>
                                  <p:childTnLst>
                                    <p:set>
                                      <p:cBhvr>
                                        <p:cTn id="78" dur="1" fill="hold">
                                          <p:stCondLst>
                                            <p:cond delay="0"/>
                                          </p:stCondLst>
                                        </p:cTn>
                                        <p:tgtEl>
                                          <p:spTgt spid="30">
                                            <p:txEl>
                                              <p:pRg st="0" end="0"/>
                                            </p:txEl>
                                          </p:spTgt>
                                        </p:tgtEl>
                                        <p:attrNameLst>
                                          <p:attrName>style.visibility</p:attrName>
                                        </p:attrNameLst>
                                      </p:cBhvr>
                                      <p:to>
                                        <p:strVal val="visible"/>
                                      </p:to>
                                    </p:set>
                                    <p:anim calcmode="lin" valueType="num">
                                      <p:cBhvr additive="base">
                                        <p:cTn id="79" dur="500" fill="hold"/>
                                        <p:tgtEl>
                                          <p:spTgt spid="30">
                                            <p:txEl>
                                              <p:pRg st="0" end="0"/>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30">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9" fill="hold" grpId="0" nodeType="clickEffect">
                                  <p:stCondLst>
                                    <p:cond delay="0"/>
                                  </p:stCondLst>
                                  <p:childTnLst>
                                    <p:set>
                                      <p:cBhvr>
                                        <p:cTn id="84" dur="1" fill="hold">
                                          <p:stCondLst>
                                            <p:cond delay="0"/>
                                          </p:stCondLst>
                                        </p:cTn>
                                        <p:tgtEl>
                                          <p:spTgt spid="31">
                                            <p:bg/>
                                          </p:spTgt>
                                        </p:tgtEl>
                                        <p:attrNameLst>
                                          <p:attrName>style.visibility</p:attrName>
                                        </p:attrNameLst>
                                      </p:cBhvr>
                                      <p:to>
                                        <p:strVal val="visible"/>
                                      </p:to>
                                    </p:set>
                                    <p:anim calcmode="lin" valueType="num">
                                      <p:cBhvr additive="base">
                                        <p:cTn id="85" dur="500" fill="hold"/>
                                        <p:tgtEl>
                                          <p:spTgt spid="31">
                                            <p:bg/>
                                          </p:spTgt>
                                        </p:tgtEl>
                                        <p:attrNameLst>
                                          <p:attrName>ppt_x</p:attrName>
                                        </p:attrNameLst>
                                      </p:cBhvr>
                                      <p:tavLst>
                                        <p:tav tm="0">
                                          <p:val>
                                            <p:strVal val="0-#ppt_w/2"/>
                                          </p:val>
                                        </p:tav>
                                        <p:tav tm="100000">
                                          <p:val>
                                            <p:strVal val="#ppt_x"/>
                                          </p:val>
                                        </p:tav>
                                      </p:tavLst>
                                    </p:anim>
                                    <p:anim calcmode="lin" valueType="num">
                                      <p:cBhvr additive="base">
                                        <p:cTn id="86" dur="500" fill="hold"/>
                                        <p:tgtEl>
                                          <p:spTgt spid="31">
                                            <p:bg/>
                                          </p:spTgt>
                                        </p:tgtEl>
                                        <p:attrNameLst>
                                          <p:attrName>ppt_y</p:attrName>
                                        </p:attrNameLst>
                                      </p:cBhvr>
                                      <p:tavLst>
                                        <p:tav tm="0">
                                          <p:val>
                                            <p:strVal val="0-#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9" fill="hold" grpId="0" nodeType="clickEffect">
                                  <p:stCondLst>
                                    <p:cond delay="0"/>
                                  </p:stCondLst>
                                  <p:childTnLst>
                                    <p:set>
                                      <p:cBhvr>
                                        <p:cTn id="90" dur="1" fill="hold">
                                          <p:stCondLst>
                                            <p:cond delay="0"/>
                                          </p:stCondLst>
                                        </p:cTn>
                                        <p:tgtEl>
                                          <p:spTgt spid="31">
                                            <p:txEl>
                                              <p:pRg st="0" end="0"/>
                                            </p:txEl>
                                          </p:spTgt>
                                        </p:tgtEl>
                                        <p:attrNameLst>
                                          <p:attrName>style.visibility</p:attrName>
                                        </p:attrNameLst>
                                      </p:cBhvr>
                                      <p:to>
                                        <p:strVal val="visible"/>
                                      </p:to>
                                    </p:set>
                                    <p:anim calcmode="lin" valueType="num">
                                      <p:cBhvr additive="base">
                                        <p:cTn id="91" dur="500" fill="hold"/>
                                        <p:tgtEl>
                                          <p:spTgt spid="31">
                                            <p:txEl>
                                              <p:pRg st="0" end="0"/>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3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32">
                                            <p:bg/>
                                          </p:spTgt>
                                        </p:tgtEl>
                                        <p:attrNameLst>
                                          <p:attrName>style.visibility</p:attrName>
                                        </p:attrNameLst>
                                      </p:cBhvr>
                                      <p:to>
                                        <p:strVal val="visible"/>
                                      </p:to>
                                    </p:set>
                                    <p:anim calcmode="lin" valueType="num">
                                      <p:cBhvr additive="base">
                                        <p:cTn id="97" dur="500" fill="hold"/>
                                        <p:tgtEl>
                                          <p:spTgt spid="32">
                                            <p:bg/>
                                          </p:spTgt>
                                        </p:tgtEl>
                                        <p:attrNameLst>
                                          <p:attrName>ppt_x</p:attrName>
                                        </p:attrNameLst>
                                      </p:cBhvr>
                                      <p:tavLst>
                                        <p:tav tm="0">
                                          <p:val>
                                            <p:strVal val="0-#ppt_w/2"/>
                                          </p:val>
                                        </p:tav>
                                        <p:tav tm="100000">
                                          <p:val>
                                            <p:strVal val="#ppt_x"/>
                                          </p:val>
                                        </p:tav>
                                      </p:tavLst>
                                    </p:anim>
                                    <p:anim calcmode="lin" valueType="num">
                                      <p:cBhvr additive="base">
                                        <p:cTn id="98" dur="500" fill="hold"/>
                                        <p:tgtEl>
                                          <p:spTgt spid="32">
                                            <p:bg/>
                                          </p:spTgt>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32">
                                            <p:txEl>
                                              <p:pRg st="0" end="0"/>
                                            </p:txEl>
                                          </p:spTgt>
                                        </p:tgtEl>
                                        <p:attrNameLst>
                                          <p:attrName>style.visibility</p:attrName>
                                        </p:attrNameLst>
                                      </p:cBhvr>
                                      <p:to>
                                        <p:strVal val="visible"/>
                                      </p:to>
                                    </p:set>
                                    <p:anim calcmode="lin" valueType="num">
                                      <p:cBhvr additive="base">
                                        <p:cTn id="103" dur="500" fill="hold"/>
                                        <p:tgtEl>
                                          <p:spTgt spid="32">
                                            <p:txEl>
                                              <p:pRg st="0" end="0"/>
                                            </p:txEl>
                                          </p:spTgt>
                                        </p:tgtEl>
                                        <p:attrNameLst>
                                          <p:attrName>ppt_x</p:attrName>
                                        </p:attrNameLst>
                                      </p:cBhvr>
                                      <p:tavLst>
                                        <p:tav tm="0">
                                          <p:val>
                                            <p:strVal val="0-#ppt_w/2"/>
                                          </p:val>
                                        </p:tav>
                                        <p:tav tm="100000">
                                          <p:val>
                                            <p:strVal val="#ppt_x"/>
                                          </p:val>
                                        </p:tav>
                                      </p:tavLst>
                                    </p:anim>
                                    <p:anim calcmode="lin" valueType="num">
                                      <p:cBhvr additive="base">
                                        <p:cTn id="104" dur="500" fill="hold"/>
                                        <p:tgtEl>
                                          <p:spTgt spid="3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1" fill="hold" grpId="0" nodeType="clickEffect">
                                  <p:stCondLst>
                                    <p:cond delay="0"/>
                                  </p:stCondLst>
                                  <p:childTnLst>
                                    <p:set>
                                      <p:cBhvr>
                                        <p:cTn id="108" dur="1" fill="hold">
                                          <p:stCondLst>
                                            <p:cond delay="0"/>
                                          </p:stCondLst>
                                        </p:cTn>
                                        <p:tgtEl>
                                          <p:spTgt spid="33">
                                            <p:bg/>
                                          </p:spTgt>
                                        </p:tgtEl>
                                        <p:attrNameLst>
                                          <p:attrName>style.visibility</p:attrName>
                                        </p:attrNameLst>
                                      </p:cBhvr>
                                      <p:to>
                                        <p:strVal val="visible"/>
                                      </p:to>
                                    </p:set>
                                    <p:anim calcmode="lin" valueType="num">
                                      <p:cBhvr additive="base">
                                        <p:cTn id="109" dur="500" fill="hold"/>
                                        <p:tgtEl>
                                          <p:spTgt spid="33">
                                            <p:bg/>
                                          </p:spTgt>
                                        </p:tgtEl>
                                        <p:attrNameLst>
                                          <p:attrName>ppt_x</p:attrName>
                                        </p:attrNameLst>
                                      </p:cBhvr>
                                      <p:tavLst>
                                        <p:tav tm="0">
                                          <p:val>
                                            <p:strVal val="#ppt_x"/>
                                          </p:val>
                                        </p:tav>
                                        <p:tav tm="100000">
                                          <p:val>
                                            <p:strVal val="#ppt_x"/>
                                          </p:val>
                                        </p:tav>
                                      </p:tavLst>
                                    </p:anim>
                                    <p:anim calcmode="lin" valueType="num">
                                      <p:cBhvr additive="base">
                                        <p:cTn id="110" dur="500" fill="hold"/>
                                        <p:tgtEl>
                                          <p:spTgt spid="33">
                                            <p:bg/>
                                          </p:spTgt>
                                        </p:tgtEl>
                                        <p:attrNameLst>
                                          <p:attrName>ppt_y</p:attrName>
                                        </p:attrNameLst>
                                      </p:cBhvr>
                                      <p:tavLst>
                                        <p:tav tm="0">
                                          <p:val>
                                            <p:strVal val="0-#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1" fill="hold" grpId="0" nodeType="clickEffect">
                                  <p:stCondLst>
                                    <p:cond delay="0"/>
                                  </p:stCondLst>
                                  <p:childTnLst>
                                    <p:set>
                                      <p:cBhvr>
                                        <p:cTn id="114" dur="1" fill="hold">
                                          <p:stCondLst>
                                            <p:cond delay="0"/>
                                          </p:stCondLst>
                                        </p:cTn>
                                        <p:tgtEl>
                                          <p:spTgt spid="33">
                                            <p:txEl>
                                              <p:pRg st="0" end="0"/>
                                            </p:txEl>
                                          </p:spTgt>
                                        </p:tgtEl>
                                        <p:attrNameLst>
                                          <p:attrName>style.visibility</p:attrName>
                                        </p:attrNameLst>
                                      </p:cBhvr>
                                      <p:to>
                                        <p:strVal val="visible"/>
                                      </p:to>
                                    </p:set>
                                    <p:anim calcmode="lin" valueType="num">
                                      <p:cBhvr additive="base">
                                        <p:cTn id="115" dur="50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3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1" fill="hold" grpId="0" nodeType="clickEffect">
                                  <p:stCondLst>
                                    <p:cond delay="0"/>
                                  </p:stCondLst>
                                  <p:childTnLst>
                                    <p:set>
                                      <p:cBhvr>
                                        <p:cTn id="120" dur="1" fill="hold">
                                          <p:stCondLst>
                                            <p:cond delay="0"/>
                                          </p:stCondLst>
                                        </p:cTn>
                                        <p:tgtEl>
                                          <p:spTgt spid="33">
                                            <p:txEl>
                                              <p:pRg st="1" end="1"/>
                                            </p:txEl>
                                          </p:spTgt>
                                        </p:tgtEl>
                                        <p:attrNameLst>
                                          <p:attrName>style.visibility</p:attrName>
                                        </p:attrNameLst>
                                      </p:cBhvr>
                                      <p:to>
                                        <p:strVal val="visible"/>
                                      </p:to>
                                    </p:set>
                                    <p:anim calcmode="lin" valueType="num">
                                      <p:cBhvr additive="base">
                                        <p:cTn id="121" dur="500" fill="hold"/>
                                        <p:tgtEl>
                                          <p:spTgt spid="33">
                                            <p:txEl>
                                              <p:pRg st="1" end="1"/>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3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1" fill="hold" grpId="0" nodeType="clickEffect">
                                  <p:stCondLst>
                                    <p:cond delay="0"/>
                                  </p:stCondLst>
                                  <p:childTnLst>
                                    <p:set>
                                      <p:cBhvr>
                                        <p:cTn id="126" dur="1" fill="hold">
                                          <p:stCondLst>
                                            <p:cond delay="0"/>
                                          </p:stCondLst>
                                        </p:cTn>
                                        <p:tgtEl>
                                          <p:spTgt spid="33">
                                            <p:txEl>
                                              <p:pRg st="2" end="2"/>
                                            </p:txEl>
                                          </p:spTgt>
                                        </p:tgtEl>
                                        <p:attrNameLst>
                                          <p:attrName>style.visibility</p:attrName>
                                        </p:attrNameLst>
                                      </p:cBhvr>
                                      <p:to>
                                        <p:strVal val="visible"/>
                                      </p:to>
                                    </p:set>
                                    <p:anim calcmode="lin" valueType="num">
                                      <p:cBhvr additive="base">
                                        <p:cTn id="127" dur="500" fill="hold"/>
                                        <p:tgtEl>
                                          <p:spTgt spid="33">
                                            <p:txEl>
                                              <p:pRg st="2" end="2"/>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3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1" fill="hold" grpId="0" nodeType="clickEffect">
                                  <p:stCondLst>
                                    <p:cond delay="0"/>
                                  </p:stCondLst>
                                  <p:childTnLst>
                                    <p:set>
                                      <p:cBhvr>
                                        <p:cTn id="132" dur="1" fill="hold">
                                          <p:stCondLst>
                                            <p:cond delay="0"/>
                                          </p:stCondLst>
                                        </p:cTn>
                                        <p:tgtEl>
                                          <p:spTgt spid="33">
                                            <p:txEl>
                                              <p:pRg st="3" end="3"/>
                                            </p:txEl>
                                          </p:spTgt>
                                        </p:tgtEl>
                                        <p:attrNameLst>
                                          <p:attrName>style.visibility</p:attrName>
                                        </p:attrNameLst>
                                      </p:cBhvr>
                                      <p:to>
                                        <p:strVal val="visible"/>
                                      </p:to>
                                    </p:set>
                                    <p:anim calcmode="lin" valueType="num">
                                      <p:cBhvr additive="base">
                                        <p:cTn id="133" dur="500" fill="hold"/>
                                        <p:tgtEl>
                                          <p:spTgt spid="33">
                                            <p:txEl>
                                              <p:pRg st="3" end="3"/>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3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1" fill="hold" grpId="0" nodeType="clickEffect">
                                  <p:stCondLst>
                                    <p:cond delay="0"/>
                                  </p:stCondLst>
                                  <p:childTnLst>
                                    <p:set>
                                      <p:cBhvr>
                                        <p:cTn id="138" dur="1" fill="hold">
                                          <p:stCondLst>
                                            <p:cond delay="0"/>
                                          </p:stCondLst>
                                        </p:cTn>
                                        <p:tgtEl>
                                          <p:spTgt spid="33">
                                            <p:txEl>
                                              <p:pRg st="4" end="4"/>
                                            </p:txEl>
                                          </p:spTgt>
                                        </p:tgtEl>
                                        <p:attrNameLst>
                                          <p:attrName>style.visibility</p:attrName>
                                        </p:attrNameLst>
                                      </p:cBhvr>
                                      <p:to>
                                        <p:strVal val="visible"/>
                                      </p:to>
                                    </p:set>
                                    <p:anim calcmode="lin" valueType="num">
                                      <p:cBhvr additive="base">
                                        <p:cTn id="139" dur="500" fill="hold"/>
                                        <p:tgtEl>
                                          <p:spTgt spid="33">
                                            <p:txEl>
                                              <p:pRg st="4" end="4"/>
                                            </p:txEl>
                                          </p:spTgt>
                                        </p:tgtEl>
                                        <p:attrNameLst>
                                          <p:attrName>ppt_x</p:attrName>
                                        </p:attrNameLst>
                                      </p:cBhvr>
                                      <p:tavLst>
                                        <p:tav tm="0">
                                          <p:val>
                                            <p:strVal val="#ppt_x"/>
                                          </p:val>
                                        </p:tav>
                                        <p:tav tm="100000">
                                          <p:val>
                                            <p:strVal val="#ppt_x"/>
                                          </p:val>
                                        </p:tav>
                                      </p:tavLst>
                                    </p:anim>
                                    <p:anim calcmode="lin" valueType="num">
                                      <p:cBhvr additive="base">
                                        <p:cTn id="140" dur="500" fill="hold"/>
                                        <p:tgtEl>
                                          <p:spTgt spid="3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1" fill="hold" grpId="0" nodeType="clickEffect">
                                  <p:stCondLst>
                                    <p:cond delay="0"/>
                                  </p:stCondLst>
                                  <p:childTnLst>
                                    <p:set>
                                      <p:cBhvr>
                                        <p:cTn id="144" dur="1" fill="hold">
                                          <p:stCondLst>
                                            <p:cond delay="0"/>
                                          </p:stCondLst>
                                        </p:cTn>
                                        <p:tgtEl>
                                          <p:spTgt spid="33">
                                            <p:txEl>
                                              <p:pRg st="5" end="5"/>
                                            </p:txEl>
                                          </p:spTgt>
                                        </p:tgtEl>
                                        <p:attrNameLst>
                                          <p:attrName>style.visibility</p:attrName>
                                        </p:attrNameLst>
                                      </p:cBhvr>
                                      <p:to>
                                        <p:strVal val="visible"/>
                                      </p:to>
                                    </p:set>
                                    <p:anim calcmode="lin" valueType="num">
                                      <p:cBhvr additive="base">
                                        <p:cTn id="145" dur="500" fill="hold"/>
                                        <p:tgtEl>
                                          <p:spTgt spid="33">
                                            <p:txEl>
                                              <p:pRg st="5" end="5"/>
                                            </p:txEl>
                                          </p:spTgt>
                                        </p:tgtEl>
                                        <p:attrNameLst>
                                          <p:attrName>ppt_x</p:attrName>
                                        </p:attrNameLst>
                                      </p:cBhvr>
                                      <p:tavLst>
                                        <p:tav tm="0">
                                          <p:val>
                                            <p:strVal val="#ppt_x"/>
                                          </p:val>
                                        </p:tav>
                                        <p:tav tm="100000">
                                          <p:val>
                                            <p:strVal val="#ppt_x"/>
                                          </p:val>
                                        </p:tav>
                                      </p:tavLst>
                                    </p:anim>
                                    <p:anim calcmode="lin" valueType="num">
                                      <p:cBhvr additive="base">
                                        <p:cTn id="146" dur="500" fill="hold"/>
                                        <p:tgtEl>
                                          <p:spTgt spid="3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1" fill="hold" grpId="0" nodeType="clickEffect">
                                  <p:stCondLst>
                                    <p:cond delay="0"/>
                                  </p:stCondLst>
                                  <p:childTnLst>
                                    <p:set>
                                      <p:cBhvr>
                                        <p:cTn id="150" dur="1" fill="hold">
                                          <p:stCondLst>
                                            <p:cond delay="0"/>
                                          </p:stCondLst>
                                        </p:cTn>
                                        <p:tgtEl>
                                          <p:spTgt spid="34"/>
                                        </p:tgtEl>
                                        <p:attrNameLst>
                                          <p:attrName>style.visibility</p:attrName>
                                        </p:attrNameLst>
                                      </p:cBhvr>
                                      <p:to>
                                        <p:strVal val="visible"/>
                                      </p:to>
                                    </p:set>
                                    <p:anim calcmode="lin" valueType="num">
                                      <p:cBhvr additive="base">
                                        <p:cTn id="151" dur="500" fill="hold"/>
                                        <p:tgtEl>
                                          <p:spTgt spid="34"/>
                                        </p:tgtEl>
                                        <p:attrNameLst>
                                          <p:attrName>ppt_x</p:attrName>
                                        </p:attrNameLst>
                                      </p:cBhvr>
                                      <p:tavLst>
                                        <p:tav tm="0">
                                          <p:val>
                                            <p:strVal val="#ppt_x"/>
                                          </p:val>
                                        </p:tav>
                                        <p:tav tm="100000">
                                          <p:val>
                                            <p:strVal val="#ppt_x"/>
                                          </p:val>
                                        </p:tav>
                                      </p:tavLst>
                                    </p:anim>
                                    <p:anim calcmode="lin" valueType="num">
                                      <p:cBhvr additive="base">
                                        <p:cTn id="152" dur="500" fill="hold"/>
                                        <p:tgtEl>
                                          <p:spTgt spid="34"/>
                                        </p:tgtEl>
                                        <p:attrNameLst>
                                          <p:attrName>ppt_y</p:attrName>
                                        </p:attrNameLst>
                                      </p:cBhvr>
                                      <p:tavLst>
                                        <p:tav tm="0">
                                          <p:val>
                                            <p:strVal val="0-#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2" fill="hold" grpId="0" nodeType="clickEffect">
                                  <p:stCondLst>
                                    <p:cond delay="0"/>
                                  </p:stCondLst>
                                  <p:childTnLst>
                                    <p:set>
                                      <p:cBhvr>
                                        <p:cTn id="156" dur="1" fill="hold">
                                          <p:stCondLst>
                                            <p:cond delay="0"/>
                                          </p:stCondLst>
                                        </p:cTn>
                                        <p:tgtEl>
                                          <p:spTgt spid="35">
                                            <p:bg/>
                                          </p:spTgt>
                                        </p:tgtEl>
                                        <p:attrNameLst>
                                          <p:attrName>style.visibility</p:attrName>
                                        </p:attrNameLst>
                                      </p:cBhvr>
                                      <p:to>
                                        <p:strVal val="visible"/>
                                      </p:to>
                                    </p:set>
                                    <p:anim calcmode="lin" valueType="num">
                                      <p:cBhvr additive="base">
                                        <p:cTn id="157" dur="500" fill="hold"/>
                                        <p:tgtEl>
                                          <p:spTgt spid="35">
                                            <p:bg/>
                                          </p:spTgt>
                                        </p:tgtEl>
                                        <p:attrNameLst>
                                          <p:attrName>ppt_x</p:attrName>
                                        </p:attrNameLst>
                                      </p:cBhvr>
                                      <p:tavLst>
                                        <p:tav tm="0">
                                          <p:val>
                                            <p:strVal val="1+#ppt_w/2"/>
                                          </p:val>
                                        </p:tav>
                                        <p:tav tm="100000">
                                          <p:val>
                                            <p:strVal val="#ppt_x"/>
                                          </p:val>
                                        </p:tav>
                                      </p:tavLst>
                                    </p:anim>
                                    <p:anim calcmode="lin" valueType="num">
                                      <p:cBhvr additive="base">
                                        <p:cTn id="158" dur="500" fill="hold"/>
                                        <p:tgtEl>
                                          <p:spTgt spid="35">
                                            <p:bg/>
                                          </p:spTgt>
                                        </p:tgtEl>
                                        <p:attrNameLst>
                                          <p:attrName>ppt_y</p:attrName>
                                        </p:attrNameLst>
                                      </p:cBhvr>
                                      <p:tavLst>
                                        <p:tav tm="0">
                                          <p:val>
                                            <p:strVal val="#ppt_y"/>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2" fill="hold" grpId="0" nodeType="clickEffect">
                                  <p:stCondLst>
                                    <p:cond delay="0"/>
                                  </p:stCondLst>
                                  <p:childTnLst>
                                    <p:set>
                                      <p:cBhvr>
                                        <p:cTn id="162" dur="1" fill="hold">
                                          <p:stCondLst>
                                            <p:cond delay="0"/>
                                          </p:stCondLst>
                                        </p:cTn>
                                        <p:tgtEl>
                                          <p:spTgt spid="35">
                                            <p:txEl>
                                              <p:pRg st="0" end="0"/>
                                            </p:txEl>
                                          </p:spTgt>
                                        </p:tgtEl>
                                        <p:attrNameLst>
                                          <p:attrName>style.visibility</p:attrName>
                                        </p:attrNameLst>
                                      </p:cBhvr>
                                      <p:to>
                                        <p:strVal val="visible"/>
                                      </p:to>
                                    </p:set>
                                    <p:anim calcmode="lin" valueType="num">
                                      <p:cBhvr additive="base">
                                        <p:cTn id="163" dur="500" fill="hold"/>
                                        <p:tgtEl>
                                          <p:spTgt spid="35">
                                            <p:txEl>
                                              <p:pRg st="0" end="0"/>
                                            </p:txEl>
                                          </p:spTgt>
                                        </p:tgtEl>
                                        <p:attrNameLst>
                                          <p:attrName>ppt_x</p:attrName>
                                        </p:attrNameLst>
                                      </p:cBhvr>
                                      <p:tavLst>
                                        <p:tav tm="0">
                                          <p:val>
                                            <p:strVal val="1+#ppt_w/2"/>
                                          </p:val>
                                        </p:tav>
                                        <p:tav tm="100000">
                                          <p:val>
                                            <p:strVal val="#ppt_x"/>
                                          </p:val>
                                        </p:tav>
                                      </p:tavLst>
                                    </p:anim>
                                    <p:anim calcmode="lin" valueType="num">
                                      <p:cBhvr additive="base">
                                        <p:cTn id="164" dur="500" fill="hold"/>
                                        <p:tgtEl>
                                          <p:spTgt spid="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3" fill="hold" grpId="0" nodeType="clickEffect">
                                  <p:stCondLst>
                                    <p:cond delay="0"/>
                                  </p:stCondLst>
                                  <p:childTnLst>
                                    <p:set>
                                      <p:cBhvr>
                                        <p:cTn id="168" dur="1" fill="hold">
                                          <p:stCondLst>
                                            <p:cond delay="0"/>
                                          </p:stCondLst>
                                        </p:cTn>
                                        <p:tgtEl>
                                          <p:spTgt spid="36">
                                            <p:bg/>
                                          </p:spTgt>
                                        </p:tgtEl>
                                        <p:attrNameLst>
                                          <p:attrName>style.visibility</p:attrName>
                                        </p:attrNameLst>
                                      </p:cBhvr>
                                      <p:to>
                                        <p:strVal val="visible"/>
                                      </p:to>
                                    </p:set>
                                    <p:anim calcmode="lin" valueType="num">
                                      <p:cBhvr additive="base">
                                        <p:cTn id="169" dur="500" fill="hold"/>
                                        <p:tgtEl>
                                          <p:spTgt spid="36">
                                            <p:bg/>
                                          </p:spTgt>
                                        </p:tgtEl>
                                        <p:attrNameLst>
                                          <p:attrName>ppt_x</p:attrName>
                                        </p:attrNameLst>
                                      </p:cBhvr>
                                      <p:tavLst>
                                        <p:tav tm="0">
                                          <p:val>
                                            <p:strVal val="1+#ppt_w/2"/>
                                          </p:val>
                                        </p:tav>
                                        <p:tav tm="100000">
                                          <p:val>
                                            <p:strVal val="#ppt_x"/>
                                          </p:val>
                                        </p:tav>
                                      </p:tavLst>
                                    </p:anim>
                                    <p:anim calcmode="lin" valueType="num">
                                      <p:cBhvr additive="base">
                                        <p:cTn id="170" dur="500" fill="hold"/>
                                        <p:tgtEl>
                                          <p:spTgt spid="36">
                                            <p:bg/>
                                          </p:spTgt>
                                        </p:tgtEl>
                                        <p:attrNameLst>
                                          <p:attrName>ppt_y</p:attrName>
                                        </p:attrNameLst>
                                      </p:cBhvr>
                                      <p:tavLst>
                                        <p:tav tm="0">
                                          <p:val>
                                            <p:strVal val="0-#ppt_h/2"/>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2" presetClass="entr" presetSubtype="3" fill="hold" grpId="0" nodeType="clickEffect">
                                  <p:stCondLst>
                                    <p:cond delay="0"/>
                                  </p:stCondLst>
                                  <p:childTnLst>
                                    <p:set>
                                      <p:cBhvr>
                                        <p:cTn id="174" dur="1" fill="hold">
                                          <p:stCondLst>
                                            <p:cond delay="0"/>
                                          </p:stCondLst>
                                        </p:cTn>
                                        <p:tgtEl>
                                          <p:spTgt spid="36">
                                            <p:txEl>
                                              <p:pRg st="0" end="0"/>
                                            </p:txEl>
                                          </p:spTgt>
                                        </p:tgtEl>
                                        <p:attrNameLst>
                                          <p:attrName>style.visibility</p:attrName>
                                        </p:attrNameLst>
                                      </p:cBhvr>
                                      <p:to>
                                        <p:strVal val="visible"/>
                                      </p:to>
                                    </p:set>
                                    <p:anim calcmode="lin" valueType="num">
                                      <p:cBhvr additive="base">
                                        <p:cTn id="175" dur="500" fill="hold"/>
                                        <p:tgtEl>
                                          <p:spTgt spid="36">
                                            <p:txEl>
                                              <p:pRg st="0" end="0"/>
                                            </p:txEl>
                                          </p:spTgt>
                                        </p:tgtEl>
                                        <p:attrNameLst>
                                          <p:attrName>ppt_x</p:attrName>
                                        </p:attrNameLst>
                                      </p:cBhvr>
                                      <p:tavLst>
                                        <p:tav tm="0">
                                          <p:val>
                                            <p:strVal val="1+#ppt_w/2"/>
                                          </p:val>
                                        </p:tav>
                                        <p:tav tm="100000">
                                          <p:val>
                                            <p:strVal val="#ppt_x"/>
                                          </p:val>
                                        </p:tav>
                                      </p:tavLst>
                                    </p:anim>
                                    <p:anim calcmode="lin" valueType="num">
                                      <p:cBhvr additive="base">
                                        <p:cTn id="176" dur="500" fill="hold"/>
                                        <p:tgtEl>
                                          <p:spTgt spid="36">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5" grpId="0" build="p" animBg="1"/>
      <p:bldP spid="26" grpId="0" build="p" animBg="1"/>
      <p:bldP spid="27" grpId="0" build="p" animBg="1"/>
      <p:bldP spid="28" grpId="0" build="p" animBg="1"/>
      <p:bldP spid="29" grpId="0" build="p" animBg="1"/>
      <p:bldP spid="30" grpId="0" build="p" animBg="1"/>
      <p:bldP spid="31" grpId="0" build="p" animBg="1"/>
      <p:bldP spid="32" grpId="0" build="p" animBg="1"/>
      <p:bldP spid="33" grpId="0" build="p" animBg="1"/>
      <p:bldP spid="34" grpId="0" animBg="1"/>
      <p:bldP spid="35" grpId="0" build="p" animBg="1"/>
      <p:bldP spid="36"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36 Marcador de número de diapositiva"/>
          <p:cNvSpPr>
            <a:spLocks noGrp="1"/>
          </p:cNvSpPr>
          <p:nvPr>
            <p:ph type="sldNum" sz="quarter" idx="12"/>
          </p:nvPr>
        </p:nvSpPr>
        <p:spPr/>
        <p:txBody>
          <a:bodyPr/>
          <a:lstStyle/>
          <a:p>
            <a:pPr>
              <a:defRPr/>
            </a:pPr>
            <a:fld id="{6E7B8DDB-DC9B-447D-9B88-DDB3CD7BB3F1}" type="slidenum">
              <a:rPr lang="es-ES"/>
              <a:pPr>
                <a:defRPr/>
              </a:pPr>
              <a:t>19</a:t>
            </a:fld>
            <a:endParaRPr lang="es-ES"/>
          </a:p>
        </p:txBody>
      </p:sp>
      <p:grpSp>
        <p:nvGrpSpPr>
          <p:cNvPr id="2" name="15 Grupo"/>
          <p:cNvGrpSpPr/>
          <p:nvPr/>
        </p:nvGrpSpPr>
        <p:grpSpPr>
          <a:xfrm>
            <a:off x="0" y="0"/>
            <a:ext cx="9144000" cy="466559"/>
            <a:chOff x="0" y="0"/>
            <a:chExt cx="9144000" cy="466559"/>
          </a:xfrm>
        </p:grpSpPr>
        <p:sp>
          <p:nvSpPr>
            <p:cNvPr id="19" name="3 CuadroTexto"/>
            <p:cNvSpPr/>
            <p:nvPr/>
          </p:nvSpPr>
          <p:spPr>
            <a:xfrm>
              <a:off x="0" y="0"/>
              <a:ext cx="9144000" cy="385831"/>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ctr" rtl="0" hangingPunct="1">
                <a:lnSpc>
                  <a:spcPct val="100000"/>
                </a:lnSpc>
                <a:spcBef>
                  <a:spcPts val="0"/>
                </a:spcBef>
                <a:spcAft>
                  <a:spcPts val="0"/>
                </a:spcAft>
                <a:buNone/>
                <a:tabLst/>
                <a:defRPr sz="1800"/>
              </a:pPr>
              <a:endParaRPr lang="es-ES" sz="2000" b="1" i="0" u="none" strike="noStrike" kern="1200" spc="0" dirty="0">
                <a:ln>
                  <a:noFill/>
                </a:ln>
                <a:solidFill>
                  <a:srgbClr val="000000"/>
                </a:solidFill>
                <a:latin typeface="Arial" pitchFamily="34" charset="0"/>
                <a:ea typeface="Arial Unicode MS" pitchFamily="2"/>
                <a:cs typeface="Arial" pitchFamily="34" charset="0"/>
              </a:endParaRPr>
            </a:p>
          </p:txBody>
        </p:sp>
        <p:sp>
          <p:nvSpPr>
            <p:cNvPr id="22" name="77 Rectángulo"/>
            <p:cNvSpPr/>
            <p:nvPr/>
          </p:nvSpPr>
          <p:spPr>
            <a:xfrm>
              <a:off x="0" y="0"/>
              <a:ext cx="181822" cy="4665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5000" rIns="90000" bIns="45000" anchor="t" anchorCtr="0" compatLnSpc="0">
              <a:spAutoFit/>
            </a:bodyPr>
            <a:lstStyle/>
            <a:p>
              <a:pPr marL="0" marR="0" lvl="0" indent="0" algn="l" rtl="0" hangingPunct="1">
                <a:lnSpc>
                  <a:spcPct val="100000"/>
                </a:lnSpc>
                <a:spcBef>
                  <a:spcPts val="0"/>
                </a:spcBef>
                <a:spcAft>
                  <a:spcPts val="0"/>
                </a:spcAft>
                <a:buNone/>
                <a:tabLst/>
                <a:defRPr sz="1800"/>
              </a:pPr>
              <a:endParaRPr lang="es-ES" sz="2400" b="1" i="0" u="none" strike="noStrike" kern="1200" spc="0" dirty="0">
                <a:ln>
                  <a:noFill/>
                </a:ln>
                <a:solidFill>
                  <a:srgbClr val="D73A36"/>
                </a:solidFill>
                <a:latin typeface="Calibri" pitchFamily="18"/>
                <a:ea typeface="Arial Unicode MS" pitchFamily="2"/>
                <a:cs typeface="Mangal" pitchFamily="2"/>
              </a:endParaRPr>
            </a:p>
          </p:txBody>
        </p:sp>
      </p:grpSp>
      <p:sp>
        <p:nvSpPr>
          <p:cNvPr id="6" name="5 Rectángulo"/>
          <p:cNvSpPr/>
          <p:nvPr/>
        </p:nvSpPr>
        <p:spPr>
          <a:xfrm>
            <a:off x="1641279" y="48613"/>
            <a:ext cx="5586786" cy="461665"/>
          </a:xfrm>
          <a:prstGeom prst="rect">
            <a:avLst/>
          </a:prstGeom>
        </p:spPr>
        <p:txBody>
          <a:bodyPr wrap="none">
            <a:spAutoFit/>
          </a:bodyPr>
          <a:lstStyle/>
          <a:p>
            <a:pPr lvl="0" algn="ctr">
              <a:defRPr sz="1800"/>
            </a:pPr>
            <a:r>
              <a:rPr lang="es-ES" sz="2400" b="1" dirty="0">
                <a:solidFill>
                  <a:srgbClr val="000000"/>
                </a:solidFill>
                <a:latin typeface="Arial" pitchFamily="34" charset="0"/>
                <a:ea typeface="Arial Unicode MS" pitchFamily="2"/>
                <a:cs typeface="Arial" pitchFamily="34" charset="0"/>
              </a:rPr>
              <a:t>Documentos a entregar en la entidad</a:t>
            </a:r>
          </a:p>
        </p:txBody>
      </p:sp>
      <p:sp>
        <p:nvSpPr>
          <p:cNvPr id="23" name="22 Rectángulo"/>
          <p:cNvSpPr/>
          <p:nvPr/>
        </p:nvSpPr>
        <p:spPr>
          <a:xfrm>
            <a:off x="107504" y="543980"/>
            <a:ext cx="9036496" cy="6001643"/>
          </a:xfrm>
          <a:prstGeom prst="rect">
            <a:avLst/>
          </a:prstGeom>
        </p:spPr>
        <p:txBody>
          <a:bodyPr wrap="square">
            <a:spAutoFit/>
          </a:bodyPr>
          <a:lstStyle/>
          <a:p>
            <a:pPr marL="342900" indent="-342900">
              <a:spcAft>
                <a:spcPts val="600"/>
              </a:spcAft>
              <a:buFont typeface="Wingdings" pitchFamily="2" charset="2"/>
              <a:buChar char="q"/>
            </a:pPr>
            <a:r>
              <a:rPr lang="es-ES" b="1" dirty="0" smtClean="0"/>
              <a:t>Certificado </a:t>
            </a:r>
            <a:r>
              <a:rPr lang="es-ES" b="1" dirty="0"/>
              <a:t>de la Declaración de la Renta</a:t>
            </a:r>
            <a:r>
              <a:rPr lang="es-ES" dirty="0"/>
              <a:t>, de los </a:t>
            </a:r>
            <a:r>
              <a:rPr lang="es-ES" b="1" dirty="0"/>
              <a:t>4 últimos ejercicios </a:t>
            </a:r>
            <a:r>
              <a:rPr lang="es-ES" dirty="0"/>
              <a:t>tributarios </a:t>
            </a:r>
            <a:r>
              <a:rPr lang="es-ES" dirty="0" smtClean="0"/>
              <a:t>por </a:t>
            </a:r>
            <a:r>
              <a:rPr lang="es-ES" dirty="0"/>
              <a:t>cada miembro de la unidad </a:t>
            </a:r>
            <a:r>
              <a:rPr lang="es-ES" dirty="0" smtClean="0"/>
              <a:t>familiar.</a:t>
            </a:r>
          </a:p>
          <a:p>
            <a:pPr marL="342900" indent="-342900">
              <a:spcAft>
                <a:spcPts val="600"/>
              </a:spcAft>
              <a:buFont typeface="Wingdings" pitchFamily="2" charset="2"/>
              <a:buChar char="q"/>
            </a:pPr>
            <a:r>
              <a:rPr lang="es-ES" dirty="0" smtClean="0"/>
              <a:t>Copia </a:t>
            </a:r>
            <a:r>
              <a:rPr lang="es-ES" dirty="0"/>
              <a:t>de las </a:t>
            </a:r>
            <a:r>
              <a:rPr lang="es-ES" b="1" dirty="0"/>
              <a:t>tres últimas nóminas </a:t>
            </a:r>
            <a:r>
              <a:rPr lang="es-ES" dirty="0"/>
              <a:t>percibidas</a:t>
            </a:r>
            <a:r>
              <a:rPr lang="es-ES" dirty="0" smtClean="0"/>
              <a:t>.</a:t>
            </a:r>
          </a:p>
          <a:p>
            <a:pPr marL="342900" indent="-342900">
              <a:spcAft>
                <a:spcPts val="600"/>
              </a:spcAft>
              <a:buFont typeface="Wingdings" pitchFamily="2" charset="2"/>
              <a:buChar char="q"/>
            </a:pPr>
            <a:r>
              <a:rPr lang="es-ES" dirty="0" smtClean="0"/>
              <a:t> Certificado </a:t>
            </a:r>
            <a:r>
              <a:rPr lang="es-ES" b="1" dirty="0"/>
              <a:t>prestaciones</a:t>
            </a:r>
            <a:r>
              <a:rPr lang="es-ES" dirty="0"/>
              <a:t>  </a:t>
            </a:r>
            <a:r>
              <a:rPr lang="es-ES" dirty="0" smtClean="0"/>
              <a:t>que se solicita en el </a:t>
            </a:r>
            <a:r>
              <a:rPr lang="es-ES" u="sng" dirty="0" smtClean="0"/>
              <a:t>SAE</a:t>
            </a:r>
            <a:r>
              <a:rPr lang="es-ES" dirty="0" smtClean="0"/>
              <a:t> </a:t>
            </a:r>
            <a:r>
              <a:rPr lang="es-ES" dirty="0"/>
              <a:t>o </a:t>
            </a:r>
            <a:r>
              <a:rPr lang="es-ES" dirty="0" smtClean="0"/>
              <a:t>INEM, </a:t>
            </a:r>
            <a:r>
              <a:rPr lang="es-ES" dirty="0"/>
              <a:t>o Certificado AEAT o Cese Actividad (autónomo) </a:t>
            </a:r>
            <a:r>
              <a:rPr lang="es-ES" dirty="0" smtClean="0"/>
              <a:t>por </a:t>
            </a:r>
            <a:r>
              <a:rPr lang="es-ES" dirty="0"/>
              <a:t>cada miembro de la unidad </a:t>
            </a:r>
            <a:r>
              <a:rPr lang="es-ES" dirty="0" smtClean="0"/>
              <a:t>familiar. </a:t>
            </a:r>
          </a:p>
          <a:p>
            <a:pPr marL="342900" indent="-342900">
              <a:spcAft>
                <a:spcPts val="600"/>
              </a:spcAft>
              <a:buFont typeface="Wingdings" pitchFamily="2" charset="2"/>
              <a:buChar char="q"/>
            </a:pPr>
            <a:r>
              <a:rPr lang="es-ES" dirty="0" smtClean="0"/>
              <a:t>Certificado </a:t>
            </a:r>
            <a:r>
              <a:rPr lang="es-ES" b="1" dirty="0"/>
              <a:t>prestaciones no contributivas </a:t>
            </a:r>
            <a:r>
              <a:rPr lang="es-ES" b="1" dirty="0" smtClean="0"/>
              <a:t> </a:t>
            </a:r>
            <a:r>
              <a:rPr lang="es-ES" dirty="0" smtClean="0"/>
              <a:t>de la </a:t>
            </a:r>
            <a:r>
              <a:rPr lang="es-ES" u="sng" dirty="0" smtClean="0"/>
              <a:t>Seguridad </a:t>
            </a:r>
            <a:r>
              <a:rPr lang="es-ES" u="sng" dirty="0"/>
              <a:t>Social</a:t>
            </a:r>
            <a:r>
              <a:rPr lang="es-ES" dirty="0"/>
              <a:t>, </a:t>
            </a:r>
            <a:r>
              <a:rPr lang="es-ES" dirty="0" smtClean="0"/>
              <a:t> que se solicita en C</a:t>
            </a:r>
            <a:r>
              <a:rPr lang="es-ES" dirty="0"/>
              <a:t>/ Ancha de Gracia) </a:t>
            </a:r>
            <a:r>
              <a:rPr lang="es-ES" dirty="0" smtClean="0"/>
              <a:t>por </a:t>
            </a:r>
            <a:r>
              <a:rPr lang="es-ES" dirty="0"/>
              <a:t>cada miembro de la unidad </a:t>
            </a:r>
            <a:r>
              <a:rPr lang="es-ES" dirty="0" smtClean="0"/>
              <a:t>familiar. </a:t>
            </a:r>
            <a:endParaRPr lang="es-ES" dirty="0"/>
          </a:p>
          <a:p>
            <a:pPr marL="342900" indent="-342900">
              <a:spcAft>
                <a:spcPts val="600"/>
              </a:spcAft>
              <a:buFont typeface="Wingdings" pitchFamily="2" charset="2"/>
              <a:buChar char="q"/>
            </a:pPr>
            <a:r>
              <a:rPr lang="es-ES" dirty="0" smtClean="0"/>
              <a:t>Copia </a:t>
            </a:r>
            <a:r>
              <a:rPr lang="es-ES" b="1" dirty="0"/>
              <a:t>libro familia </a:t>
            </a:r>
            <a:r>
              <a:rPr lang="es-ES" dirty="0"/>
              <a:t>o </a:t>
            </a:r>
            <a:r>
              <a:rPr lang="es-ES" b="1" dirty="0"/>
              <a:t>Registro pareja </a:t>
            </a:r>
            <a:r>
              <a:rPr lang="es-ES" b="1" dirty="0" smtClean="0"/>
              <a:t>hecho</a:t>
            </a:r>
            <a:r>
              <a:rPr lang="es-ES" dirty="0" smtClean="0"/>
              <a:t>, uno </a:t>
            </a:r>
            <a:r>
              <a:rPr lang="es-ES" dirty="0"/>
              <a:t>por familia </a:t>
            </a:r>
            <a:r>
              <a:rPr lang="es-ES" dirty="0" smtClean="0"/>
              <a:t>empadronada. </a:t>
            </a:r>
            <a:endParaRPr lang="es-ES" dirty="0"/>
          </a:p>
          <a:p>
            <a:pPr marL="342900" indent="-342900">
              <a:spcAft>
                <a:spcPts val="600"/>
              </a:spcAft>
              <a:buFont typeface="Wingdings" pitchFamily="2" charset="2"/>
              <a:buChar char="q"/>
            </a:pPr>
            <a:r>
              <a:rPr lang="es-ES" b="1" dirty="0" smtClean="0"/>
              <a:t>Certificado </a:t>
            </a:r>
            <a:r>
              <a:rPr lang="es-ES" b="1" dirty="0"/>
              <a:t>Empadronamiento histórico y colectivo</a:t>
            </a:r>
            <a:r>
              <a:rPr lang="es-ES" dirty="0"/>
              <a:t>. </a:t>
            </a:r>
          </a:p>
          <a:p>
            <a:pPr marL="342900" indent="-342900">
              <a:spcAft>
                <a:spcPts val="600"/>
              </a:spcAft>
              <a:buFont typeface="Wingdings" pitchFamily="2" charset="2"/>
              <a:buChar char="q"/>
            </a:pPr>
            <a:r>
              <a:rPr lang="es-ES" dirty="0" smtClean="0"/>
              <a:t>Declaración </a:t>
            </a:r>
            <a:r>
              <a:rPr lang="es-ES" dirty="0"/>
              <a:t>de </a:t>
            </a:r>
            <a:r>
              <a:rPr lang="es-ES" b="1" dirty="0"/>
              <a:t>Discapacidad</a:t>
            </a:r>
            <a:r>
              <a:rPr lang="es-ES" dirty="0"/>
              <a:t>, </a:t>
            </a:r>
            <a:r>
              <a:rPr lang="es-ES" b="1" dirty="0"/>
              <a:t>Dependencia</a:t>
            </a:r>
            <a:r>
              <a:rPr lang="es-ES" dirty="0"/>
              <a:t> o </a:t>
            </a:r>
            <a:r>
              <a:rPr lang="es-ES" b="1" dirty="0"/>
              <a:t>Incapacidad Laboral </a:t>
            </a:r>
            <a:r>
              <a:rPr lang="es-ES" b="1" dirty="0" smtClean="0"/>
              <a:t>Permanente </a:t>
            </a:r>
            <a:r>
              <a:rPr lang="es-ES" dirty="0" smtClean="0"/>
              <a:t>(si </a:t>
            </a:r>
            <a:r>
              <a:rPr lang="es-ES" dirty="0"/>
              <a:t>existe). </a:t>
            </a:r>
          </a:p>
          <a:p>
            <a:pPr marL="342900" indent="-342900">
              <a:spcAft>
                <a:spcPts val="600"/>
              </a:spcAft>
              <a:buFont typeface="Wingdings" pitchFamily="2" charset="2"/>
              <a:buChar char="q"/>
            </a:pPr>
            <a:r>
              <a:rPr lang="es-ES" b="1" dirty="0" smtClean="0"/>
              <a:t>Nota simple de la vivienda </a:t>
            </a:r>
            <a:r>
              <a:rPr lang="es-ES" dirty="0" smtClean="0"/>
              <a:t>que se solicita en el Registro </a:t>
            </a:r>
            <a:r>
              <a:rPr lang="es-ES" dirty="0"/>
              <a:t>de la </a:t>
            </a:r>
            <a:r>
              <a:rPr lang="es-ES" dirty="0" smtClean="0"/>
              <a:t>Propiedad. </a:t>
            </a:r>
            <a:endParaRPr lang="es-ES" dirty="0"/>
          </a:p>
          <a:p>
            <a:pPr marL="342900" indent="-342900">
              <a:spcAft>
                <a:spcPts val="600"/>
              </a:spcAft>
              <a:buFont typeface="Wingdings" pitchFamily="2" charset="2"/>
              <a:buChar char="q"/>
            </a:pPr>
            <a:r>
              <a:rPr lang="es-ES" b="1" dirty="0" smtClean="0"/>
              <a:t>Certificado </a:t>
            </a:r>
            <a:r>
              <a:rPr lang="es-ES" b="1" dirty="0"/>
              <a:t>de titularidad </a:t>
            </a:r>
            <a:r>
              <a:rPr lang="es-ES" dirty="0"/>
              <a:t>de cada miembro familiar </a:t>
            </a:r>
            <a:r>
              <a:rPr lang="es-ES" dirty="0" smtClean="0"/>
              <a:t>que se solicita en el </a:t>
            </a:r>
            <a:r>
              <a:rPr lang="es-ES" u="sng" dirty="0" smtClean="0"/>
              <a:t>Registro</a:t>
            </a:r>
            <a:r>
              <a:rPr lang="es-ES" dirty="0" smtClean="0"/>
              <a:t> </a:t>
            </a:r>
            <a:r>
              <a:rPr lang="es-ES" dirty="0"/>
              <a:t>de la </a:t>
            </a:r>
            <a:r>
              <a:rPr lang="es-ES" dirty="0" smtClean="0"/>
              <a:t>Propiedad, tiene </a:t>
            </a:r>
            <a:r>
              <a:rPr lang="es-ES" dirty="0"/>
              <a:t>que ser de todos los miembros que formen la unidad familiar y avales, hay un modelo para pedirlo estando en exclusión social y el registro no la </a:t>
            </a:r>
            <a:r>
              <a:rPr lang="es-ES" dirty="0" smtClean="0"/>
              <a:t>cobra. </a:t>
            </a:r>
            <a:endParaRPr lang="es-ES" dirty="0"/>
          </a:p>
          <a:p>
            <a:pPr marL="342900" indent="-342900">
              <a:spcAft>
                <a:spcPts val="600"/>
              </a:spcAft>
              <a:buFont typeface="Wingdings" pitchFamily="2" charset="2"/>
              <a:buChar char="q"/>
            </a:pPr>
            <a:r>
              <a:rPr lang="es-ES" dirty="0" smtClean="0"/>
              <a:t>Certificado </a:t>
            </a:r>
            <a:r>
              <a:rPr lang="es-ES" dirty="0"/>
              <a:t>de estar al día en los pagos del </a:t>
            </a:r>
            <a:r>
              <a:rPr lang="es-ES" b="1" dirty="0"/>
              <a:t>IBI</a:t>
            </a:r>
            <a:r>
              <a:rPr lang="es-ES" dirty="0"/>
              <a:t>. </a:t>
            </a:r>
          </a:p>
          <a:p>
            <a:pPr marL="342900" indent="-342900">
              <a:spcAft>
                <a:spcPts val="600"/>
              </a:spcAft>
              <a:buFont typeface="Wingdings" pitchFamily="2" charset="2"/>
              <a:buChar char="q"/>
            </a:pPr>
            <a:r>
              <a:rPr lang="es-ES" b="1" dirty="0" smtClean="0"/>
              <a:t>Sentencia </a:t>
            </a:r>
            <a:r>
              <a:rPr lang="es-ES" b="1" dirty="0"/>
              <a:t>de </a:t>
            </a:r>
            <a:r>
              <a:rPr lang="es-ES" b="1" dirty="0" smtClean="0"/>
              <a:t>divorcio </a:t>
            </a:r>
            <a:r>
              <a:rPr lang="es-ES" dirty="0" smtClean="0"/>
              <a:t>en caso de parejas separadas.</a:t>
            </a:r>
            <a:endParaRPr lang="es-ES" dirty="0"/>
          </a:p>
          <a:p>
            <a:pPr marL="342900" indent="-342900">
              <a:spcAft>
                <a:spcPts val="600"/>
              </a:spcAft>
              <a:buFont typeface="Wingdings" pitchFamily="2" charset="2"/>
              <a:buChar char="q"/>
            </a:pPr>
            <a:r>
              <a:rPr lang="es-ES" dirty="0" smtClean="0"/>
              <a:t>Copia </a:t>
            </a:r>
            <a:r>
              <a:rPr lang="es-ES" dirty="0"/>
              <a:t>de las </a:t>
            </a:r>
            <a:r>
              <a:rPr lang="es-ES" b="1" dirty="0"/>
              <a:t>escrituras de compraventa</a:t>
            </a:r>
            <a:r>
              <a:rPr lang="es-ES" dirty="0"/>
              <a:t>. </a:t>
            </a:r>
          </a:p>
          <a:p>
            <a:pPr marL="342900" indent="-342900">
              <a:spcAft>
                <a:spcPts val="600"/>
              </a:spcAft>
              <a:buFont typeface="Wingdings" pitchFamily="2" charset="2"/>
              <a:buChar char="q"/>
            </a:pPr>
            <a:r>
              <a:rPr lang="es-ES" b="1" dirty="0" smtClean="0"/>
              <a:t>Declaración </a:t>
            </a:r>
            <a:r>
              <a:rPr lang="es-ES" b="1" dirty="0"/>
              <a:t>responsable </a:t>
            </a:r>
            <a:r>
              <a:rPr lang="es-ES" dirty="0"/>
              <a:t>(modelo normalizado que aportamos nosotros). </a:t>
            </a:r>
          </a:p>
        </p:txBody>
      </p:sp>
    </p:spTree>
  </p:cSld>
  <p:clrMapOvr>
    <a:masterClrMapping/>
  </p:clrMapOvr>
  <mc:AlternateContent xmlns:mc="http://schemas.openxmlformats.org/markup-compatibility/2006">
    <mc:Choice xmlns:p14="http://schemas.microsoft.com/office/powerpoint/2010/main" xmlns="" Requires="p14">
      <p:transition spd="slow" p14:dur="1600">
        <p14:gallery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anim calcmode="lin" valueType="num">
                                      <p:cBhvr additive="base">
                                        <p:cTn id="7" dur="500" fill="hold"/>
                                        <p:tgtEl>
                                          <p:spTgt spid="2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3">
                                            <p:txEl>
                                              <p:pRg st="1" end="1"/>
                                            </p:txEl>
                                          </p:spTgt>
                                        </p:tgtEl>
                                        <p:attrNameLst>
                                          <p:attrName>style.visibility</p:attrName>
                                        </p:attrNameLst>
                                      </p:cBhvr>
                                      <p:to>
                                        <p:strVal val="visible"/>
                                      </p:to>
                                    </p:set>
                                    <p:anim calcmode="lin" valueType="num">
                                      <p:cBhvr additive="base">
                                        <p:cTn id="13" dur="500" fill="hold"/>
                                        <p:tgtEl>
                                          <p:spTgt spid="2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3">
                                            <p:txEl>
                                              <p:pRg st="2" end="2"/>
                                            </p:txEl>
                                          </p:spTgt>
                                        </p:tgtEl>
                                        <p:attrNameLst>
                                          <p:attrName>style.visibility</p:attrName>
                                        </p:attrNameLst>
                                      </p:cBhvr>
                                      <p:to>
                                        <p:strVal val="visible"/>
                                      </p:to>
                                    </p:set>
                                    <p:anim calcmode="lin" valueType="num">
                                      <p:cBhvr additive="base">
                                        <p:cTn id="19" dur="500" fill="hold"/>
                                        <p:tgtEl>
                                          <p:spTgt spid="2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3">
                                            <p:txEl>
                                              <p:pRg st="3" end="3"/>
                                            </p:txEl>
                                          </p:spTgt>
                                        </p:tgtEl>
                                        <p:attrNameLst>
                                          <p:attrName>style.visibility</p:attrName>
                                        </p:attrNameLst>
                                      </p:cBhvr>
                                      <p:to>
                                        <p:strVal val="visible"/>
                                      </p:to>
                                    </p:set>
                                    <p:anim calcmode="lin" valueType="num">
                                      <p:cBhvr additive="base">
                                        <p:cTn id="25" dur="500" fill="hold"/>
                                        <p:tgtEl>
                                          <p:spTgt spid="2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3">
                                            <p:txEl>
                                              <p:pRg st="4" end="4"/>
                                            </p:txEl>
                                          </p:spTgt>
                                        </p:tgtEl>
                                        <p:attrNameLst>
                                          <p:attrName>style.visibility</p:attrName>
                                        </p:attrNameLst>
                                      </p:cBhvr>
                                      <p:to>
                                        <p:strVal val="visible"/>
                                      </p:to>
                                    </p:set>
                                    <p:anim calcmode="lin" valueType="num">
                                      <p:cBhvr additive="base">
                                        <p:cTn id="31" dur="500" fill="hold"/>
                                        <p:tgtEl>
                                          <p:spTgt spid="2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3">
                                            <p:txEl>
                                              <p:pRg st="5" end="5"/>
                                            </p:txEl>
                                          </p:spTgt>
                                        </p:tgtEl>
                                        <p:attrNameLst>
                                          <p:attrName>style.visibility</p:attrName>
                                        </p:attrNameLst>
                                      </p:cBhvr>
                                      <p:to>
                                        <p:strVal val="visible"/>
                                      </p:to>
                                    </p:set>
                                    <p:anim calcmode="lin" valueType="num">
                                      <p:cBhvr additive="base">
                                        <p:cTn id="37" dur="500" fill="hold"/>
                                        <p:tgtEl>
                                          <p:spTgt spid="2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3">
                                            <p:txEl>
                                              <p:pRg st="6" end="6"/>
                                            </p:txEl>
                                          </p:spTgt>
                                        </p:tgtEl>
                                        <p:attrNameLst>
                                          <p:attrName>style.visibility</p:attrName>
                                        </p:attrNameLst>
                                      </p:cBhvr>
                                      <p:to>
                                        <p:strVal val="visible"/>
                                      </p:to>
                                    </p:set>
                                    <p:anim calcmode="lin" valueType="num">
                                      <p:cBhvr additive="base">
                                        <p:cTn id="43" dur="500" fill="hold"/>
                                        <p:tgtEl>
                                          <p:spTgt spid="2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3">
                                            <p:txEl>
                                              <p:pRg st="7" end="7"/>
                                            </p:txEl>
                                          </p:spTgt>
                                        </p:tgtEl>
                                        <p:attrNameLst>
                                          <p:attrName>style.visibility</p:attrName>
                                        </p:attrNameLst>
                                      </p:cBhvr>
                                      <p:to>
                                        <p:strVal val="visible"/>
                                      </p:to>
                                    </p:set>
                                    <p:anim calcmode="lin" valueType="num">
                                      <p:cBhvr additive="base">
                                        <p:cTn id="49" dur="500" fill="hold"/>
                                        <p:tgtEl>
                                          <p:spTgt spid="2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2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23">
                                            <p:txEl>
                                              <p:pRg st="8" end="8"/>
                                            </p:txEl>
                                          </p:spTgt>
                                        </p:tgtEl>
                                        <p:attrNameLst>
                                          <p:attrName>style.visibility</p:attrName>
                                        </p:attrNameLst>
                                      </p:cBhvr>
                                      <p:to>
                                        <p:strVal val="visible"/>
                                      </p:to>
                                    </p:set>
                                    <p:anim calcmode="lin" valueType="num">
                                      <p:cBhvr additive="base">
                                        <p:cTn id="55" dur="500" fill="hold"/>
                                        <p:tgtEl>
                                          <p:spTgt spid="23">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2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23">
                                            <p:txEl>
                                              <p:pRg st="9" end="9"/>
                                            </p:txEl>
                                          </p:spTgt>
                                        </p:tgtEl>
                                        <p:attrNameLst>
                                          <p:attrName>style.visibility</p:attrName>
                                        </p:attrNameLst>
                                      </p:cBhvr>
                                      <p:to>
                                        <p:strVal val="visible"/>
                                      </p:to>
                                    </p:set>
                                    <p:anim calcmode="lin" valueType="num">
                                      <p:cBhvr additive="base">
                                        <p:cTn id="61" dur="500" fill="hold"/>
                                        <p:tgtEl>
                                          <p:spTgt spid="23">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2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23">
                                            <p:txEl>
                                              <p:pRg st="10" end="10"/>
                                            </p:txEl>
                                          </p:spTgt>
                                        </p:tgtEl>
                                        <p:attrNameLst>
                                          <p:attrName>style.visibility</p:attrName>
                                        </p:attrNameLst>
                                      </p:cBhvr>
                                      <p:to>
                                        <p:strVal val="visible"/>
                                      </p:to>
                                    </p:set>
                                    <p:anim calcmode="lin" valueType="num">
                                      <p:cBhvr additive="base">
                                        <p:cTn id="67" dur="500" fill="hold"/>
                                        <p:tgtEl>
                                          <p:spTgt spid="23">
                                            <p:txEl>
                                              <p:pRg st="10" end="10"/>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2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23">
                                            <p:txEl>
                                              <p:pRg st="11" end="11"/>
                                            </p:txEl>
                                          </p:spTgt>
                                        </p:tgtEl>
                                        <p:attrNameLst>
                                          <p:attrName>style.visibility</p:attrName>
                                        </p:attrNameLst>
                                      </p:cBhvr>
                                      <p:to>
                                        <p:strVal val="visible"/>
                                      </p:to>
                                    </p:set>
                                    <p:anim calcmode="lin" valueType="num">
                                      <p:cBhvr additive="base">
                                        <p:cTn id="73" dur="500" fill="hold"/>
                                        <p:tgtEl>
                                          <p:spTgt spid="23">
                                            <p:txEl>
                                              <p:pRg st="11" end="11"/>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2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23">
                                            <p:txEl>
                                              <p:pRg st="12" end="12"/>
                                            </p:txEl>
                                          </p:spTgt>
                                        </p:tgtEl>
                                        <p:attrNameLst>
                                          <p:attrName>style.visibility</p:attrName>
                                        </p:attrNameLst>
                                      </p:cBhvr>
                                      <p:to>
                                        <p:strVal val="visible"/>
                                      </p:to>
                                    </p:set>
                                    <p:anim calcmode="lin" valueType="num">
                                      <p:cBhvr additive="base">
                                        <p:cTn id="79" dur="500" fill="hold"/>
                                        <p:tgtEl>
                                          <p:spTgt spid="23">
                                            <p:txEl>
                                              <p:pRg st="12" end="12"/>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23">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91431" y="2348880"/>
            <a:ext cx="8784976" cy="1179562"/>
          </a:xfrm>
        </p:spPr>
        <p:style>
          <a:lnRef idx="2">
            <a:schemeClr val="accent6"/>
          </a:lnRef>
          <a:fillRef idx="1">
            <a:schemeClr val="lt1"/>
          </a:fillRef>
          <a:effectRef idx="0">
            <a:schemeClr val="accent6"/>
          </a:effectRef>
          <a:fontRef idx="minor">
            <a:schemeClr val="dk1"/>
          </a:fontRef>
        </p:style>
        <p:txBody>
          <a:bodyPr>
            <a:noAutofit/>
          </a:bodyPr>
          <a:lstStyle/>
          <a:p>
            <a:r>
              <a:rPr lang="es-ES" dirty="0" smtClean="0"/>
              <a:t>ESQUEMA DE NEGOCIACIÓN COLECTIVA</a:t>
            </a:r>
            <a:endParaRPr lang="es-ES" dirty="0"/>
          </a:p>
        </p:txBody>
      </p:sp>
      <p:sp>
        <p:nvSpPr>
          <p:cNvPr id="3" name="2 Subtítulo"/>
          <p:cNvSpPr>
            <a:spLocks noGrp="1"/>
          </p:cNvSpPr>
          <p:nvPr>
            <p:ph type="subTitle" idx="1"/>
          </p:nvPr>
        </p:nvSpPr>
        <p:spPr>
          <a:xfrm>
            <a:off x="1371600" y="3789040"/>
            <a:ext cx="6400800" cy="478904"/>
          </a:xfrm>
        </p:spPr>
        <p:style>
          <a:lnRef idx="2">
            <a:schemeClr val="accent2"/>
          </a:lnRef>
          <a:fillRef idx="1">
            <a:schemeClr val="lt1"/>
          </a:fillRef>
          <a:effectRef idx="0">
            <a:schemeClr val="accent2"/>
          </a:effectRef>
          <a:fontRef idx="minor">
            <a:schemeClr val="dk1"/>
          </a:fontRef>
        </p:style>
        <p:txBody>
          <a:bodyPr>
            <a:noAutofit/>
          </a:bodyPr>
          <a:lstStyle/>
          <a:p>
            <a:r>
              <a:rPr lang="es-ES" b="1" dirty="0" smtClean="0">
                <a:solidFill>
                  <a:schemeClr val="tx2"/>
                </a:solidFill>
              </a:rPr>
              <a:t>BANCO XXXX/CAJA XXXX</a:t>
            </a:r>
            <a:endParaRPr lang="es-ES" b="1" dirty="0">
              <a:solidFill>
                <a:schemeClr val="tx2"/>
              </a:solidFill>
            </a:endParaRPr>
          </a:p>
        </p:txBody>
      </p:sp>
      <p:sp>
        <p:nvSpPr>
          <p:cNvPr id="4" name="3 Rectángulo"/>
          <p:cNvSpPr/>
          <p:nvPr/>
        </p:nvSpPr>
        <p:spPr>
          <a:xfrm>
            <a:off x="0" y="4581128"/>
            <a:ext cx="9144000" cy="92333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s-ES" dirty="0" smtClean="0"/>
              <a:t>MUY IMPORTANTE: LAS</a:t>
            </a:r>
            <a:r>
              <a:rPr lang="es-ES" baseline="0" dirty="0" smtClean="0"/>
              <a:t> MESAS DE NEGOCIACIÓN COLECTIVA NO REEMPLAZAN A LAS ASAMBLEAS NI HAN DE SERVIR PARA QUE LA GENTE LAS ABANDONE. ES UN GRUPO DE TRABAJO QUE TRABAJA EN COORDINACIÓN CON ELLAS.</a:t>
            </a:r>
          </a:p>
        </p:txBody>
      </p:sp>
      <p:sp>
        <p:nvSpPr>
          <p:cNvPr id="5" name="4 Rectángulo"/>
          <p:cNvSpPr/>
          <p:nvPr/>
        </p:nvSpPr>
        <p:spPr>
          <a:xfrm>
            <a:off x="0" y="5733256"/>
            <a:ext cx="9144000" cy="36933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s-ES" b="1" dirty="0">
                <a:solidFill>
                  <a:schemeClr val="tx1"/>
                </a:solidFill>
              </a:rPr>
              <a:t>(FOMENTAR) </a:t>
            </a:r>
            <a:r>
              <a:rPr lang="es-ES" dirty="0">
                <a:solidFill>
                  <a:srgbClr val="FF0000"/>
                </a:solidFill>
              </a:rPr>
              <a:t>LA IMPLICACION DE LAS FAMILIAS Y EMPODERAMIENTO DE L0S AFECTADOS</a:t>
            </a:r>
          </a:p>
        </p:txBody>
      </p:sp>
      <p:pic>
        <p:nvPicPr>
          <p:cNvPr id="7" name="gráficos1"/>
          <p:cNvPicPr/>
          <p:nvPr/>
        </p:nvPicPr>
        <p:blipFill>
          <a:blip r:embed="rId3" cstate="print">
            <a:alphaModFix/>
            <a:lum/>
          </a:blip>
          <a:srcRect/>
          <a:stretch>
            <a:fillRect/>
          </a:stretch>
        </p:blipFill>
        <p:spPr>
          <a:xfrm>
            <a:off x="3203848" y="152226"/>
            <a:ext cx="2160240" cy="1980630"/>
          </a:xfrm>
          <a:prstGeom prst="rect">
            <a:avLst/>
          </a:prstGeom>
          <a:ln>
            <a:noFill/>
            <a:prstDash/>
          </a:ln>
        </p:spPr>
      </p:pic>
    </p:spTree>
    <p:extLst>
      <p:ext uri="{BB962C8B-B14F-4D97-AF65-F5344CB8AC3E}">
        <p14:creationId xmlns:p14="http://schemas.microsoft.com/office/powerpoint/2010/main" xmlns="" val="375261768"/>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0-#ppt_w/2"/>
                                          </p:val>
                                        </p:tav>
                                        <p:tav tm="100000">
                                          <p:val>
                                            <p:strVal val="#ppt_x"/>
                                          </p:val>
                                        </p:tav>
                                      </p:tavLst>
                                    </p:anim>
                                    <p:anim calcmode="lin" valueType="num">
                                      <p:cBhvr additive="base">
                                        <p:cTn id="26"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bg/>
                                          </p:spTgt>
                                        </p:tgtEl>
                                        <p:attrNameLst>
                                          <p:attrName>style.visibility</p:attrName>
                                        </p:attrNameLst>
                                      </p:cBhvr>
                                      <p:to>
                                        <p:strVal val="visible"/>
                                      </p:to>
                                    </p:set>
                                    <p:anim calcmode="lin" valueType="num">
                                      <p:cBhvr additive="base">
                                        <p:cTn id="31" dur="500" fill="hold"/>
                                        <p:tgtEl>
                                          <p:spTgt spid="3">
                                            <p:bg/>
                                          </p:spTgt>
                                        </p:tgtEl>
                                        <p:attrNameLst>
                                          <p:attrName>ppt_x</p:attrName>
                                        </p:attrNameLst>
                                      </p:cBhvr>
                                      <p:tavLst>
                                        <p:tav tm="0">
                                          <p:val>
                                            <p:strVal val="#ppt_x"/>
                                          </p:val>
                                        </p:tav>
                                        <p:tav tm="100000">
                                          <p:val>
                                            <p:strVal val="#ppt_x"/>
                                          </p:val>
                                        </p:tav>
                                      </p:tavLst>
                                    </p:anim>
                                    <p:anim calcmode="lin" valueType="num">
                                      <p:cBhvr additive="base">
                                        <p:cTn id="32"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 calcmode="lin" valueType="num">
                                      <p:cBhvr additive="base">
                                        <p:cTn id="3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bg/>
                                          </p:spTgt>
                                        </p:tgtEl>
                                        <p:attrNameLst>
                                          <p:attrName>style.visibility</p:attrName>
                                        </p:attrNameLst>
                                      </p:cBhvr>
                                      <p:to>
                                        <p:strVal val="visible"/>
                                      </p:to>
                                    </p:set>
                                    <p:anim calcmode="lin" valueType="num">
                                      <p:cBhvr additive="base">
                                        <p:cTn id="43" dur="500" fill="hold"/>
                                        <p:tgtEl>
                                          <p:spTgt spid="4">
                                            <p:bg/>
                                          </p:spTgt>
                                        </p:tgtEl>
                                        <p:attrNameLst>
                                          <p:attrName>ppt_x</p:attrName>
                                        </p:attrNameLst>
                                      </p:cBhvr>
                                      <p:tavLst>
                                        <p:tav tm="0">
                                          <p:val>
                                            <p:strVal val="#ppt_x"/>
                                          </p:val>
                                        </p:tav>
                                        <p:tav tm="100000">
                                          <p:val>
                                            <p:strVal val="#ppt_x"/>
                                          </p:val>
                                        </p:tav>
                                      </p:tavLst>
                                    </p:anim>
                                    <p:anim calcmode="lin" valueType="num">
                                      <p:cBhvr additive="base">
                                        <p:cTn id="44"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anim calcmode="lin" valueType="num">
                                      <p:cBhvr additive="base">
                                        <p:cTn id="4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bg/>
                                          </p:spTgt>
                                        </p:tgtEl>
                                        <p:attrNameLst>
                                          <p:attrName>style.visibility</p:attrName>
                                        </p:attrNameLst>
                                      </p:cBhvr>
                                      <p:to>
                                        <p:strVal val="visible"/>
                                      </p:to>
                                    </p:set>
                                    <p:anim calcmode="lin" valueType="num">
                                      <p:cBhvr additive="base">
                                        <p:cTn id="55" dur="500" fill="hold"/>
                                        <p:tgtEl>
                                          <p:spTgt spid="5">
                                            <p:bg/>
                                          </p:spTgt>
                                        </p:tgtEl>
                                        <p:attrNameLst>
                                          <p:attrName>ppt_x</p:attrName>
                                        </p:attrNameLst>
                                      </p:cBhvr>
                                      <p:tavLst>
                                        <p:tav tm="0">
                                          <p:val>
                                            <p:strVal val="#ppt_x"/>
                                          </p:val>
                                        </p:tav>
                                        <p:tav tm="100000">
                                          <p:val>
                                            <p:strVal val="#ppt_x"/>
                                          </p:val>
                                        </p:tav>
                                      </p:tavLst>
                                    </p:anim>
                                    <p:anim calcmode="lin" valueType="num">
                                      <p:cBhvr additive="base">
                                        <p:cTn id="56"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txEl>
                                              <p:pRg st="0" end="0"/>
                                            </p:txEl>
                                          </p:spTgt>
                                        </p:tgtEl>
                                        <p:attrNameLst>
                                          <p:attrName>style.visibility</p:attrName>
                                        </p:attrNameLst>
                                      </p:cBhvr>
                                      <p:to>
                                        <p:strVal val="visible"/>
                                      </p:to>
                                    </p:set>
                                    <p:anim calcmode="lin" valueType="num">
                                      <p:cBhvr additive="base">
                                        <p:cTn id="6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build="p" animBg="1"/>
      <p:bldP spid="5"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p:nvPr/>
        </p:nvSpPr>
        <p:spPr>
          <a:xfrm>
            <a:off x="4067279" y="515760"/>
            <a:ext cx="4825800" cy="3173261"/>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w="28440">
            <a:solidFill>
              <a:srgbClr val="4F81BD"/>
            </a:solidFill>
            <a:prstDash val="solid"/>
            <a:miter/>
          </a:ln>
        </p:spPr>
        <p:txBody>
          <a:bodyPr vert="horz" wrap="square" lIns="90000" tIns="45000" rIns="90000" bIns="45000" anchor="t" anchorCtr="0" compatLnSpc="0">
            <a:spAutoFit/>
          </a:bodyPr>
          <a:lstStyle/>
          <a:p>
            <a:pPr marL="0" marR="0" lvl="0" indent="0" algn="just" rtl="0" hangingPunct="1">
              <a:lnSpc>
                <a:spcPct val="100000"/>
              </a:lnSpc>
              <a:spcBef>
                <a:spcPts val="0"/>
              </a:spcBef>
              <a:spcAft>
                <a:spcPts val="600"/>
              </a:spcAft>
              <a:buNone/>
              <a:tabLst/>
              <a:defRPr sz="1800"/>
            </a:pPr>
            <a:r>
              <a:rPr lang="es-ES" sz="2400" i="0" u="none" strike="noStrike" kern="1200" spc="0" dirty="0">
                <a:ln>
                  <a:noFill/>
                </a:ln>
                <a:solidFill>
                  <a:srgbClr val="000000"/>
                </a:solidFill>
                <a:latin typeface="Calibri" pitchFamily="18"/>
                <a:ea typeface="Arial Unicode MS" pitchFamily="2"/>
                <a:cs typeface="Arial" pitchFamily="2"/>
              </a:rPr>
              <a:t>Esto no es más que una base para sentirnos más seguros a la hora de </a:t>
            </a:r>
            <a:r>
              <a:rPr lang="es-ES" sz="2400" b="1" dirty="0" smtClean="0">
                <a:solidFill>
                  <a:srgbClr val="FF0000"/>
                </a:solidFill>
                <a:latin typeface="Calibri" pitchFamily="18"/>
                <a:ea typeface="Arial Unicode MS" pitchFamily="2"/>
                <a:cs typeface="Arial" pitchFamily="2"/>
              </a:rPr>
              <a:t>apoyar</a:t>
            </a:r>
            <a:r>
              <a:rPr lang="es-ES" sz="2400" dirty="0" smtClean="0">
                <a:solidFill>
                  <a:srgbClr val="FF0000"/>
                </a:solidFill>
                <a:latin typeface="Calibri" pitchFamily="18"/>
                <a:ea typeface="Arial Unicode MS" pitchFamily="2"/>
                <a:cs typeface="Arial" pitchFamily="2"/>
              </a:rPr>
              <a:t> </a:t>
            </a:r>
            <a:r>
              <a:rPr lang="es-ES" sz="2400" dirty="0" smtClean="0">
                <a:solidFill>
                  <a:srgbClr val="000000"/>
                </a:solidFill>
                <a:latin typeface="Calibri" pitchFamily="18"/>
                <a:ea typeface="Arial Unicode MS" pitchFamily="2"/>
                <a:cs typeface="Arial" pitchFamily="2"/>
              </a:rPr>
              <a:t>en </a:t>
            </a:r>
            <a:r>
              <a:rPr lang="es-ES" sz="2400" i="0" u="none" strike="noStrike" kern="1200" spc="0" dirty="0" smtClean="0">
                <a:ln>
                  <a:noFill/>
                </a:ln>
                <a:solidFill>
                  <a:srgbClr val="000000"/>
                </a:solidFill>
                <a:latin typeface="Calibri" pitchFamily="18"/>
                <a:ea typeface="Arial Unicode MS" pitchFamily="2"/>
                <a:cs typeface="Arial" pitchFamily="2"/>
              </a:rPr>
              <a:t>un </a:t>
            </a:r>
            <a:r>
              <a:rPr lang="es-ES" sz="2400" i="0" u="none" strike="noStrike" kern="1200" spc="0" dirty="0">
                <a:ln>
                  <a:noFill/>
                </a:ln>
                <a:solidFill>
                  <a:srgbClr val="000000"/>
                </a:solidFill>
                <a:latin typeface="Calibri" pitchFamily="18"/>
                <a:ea typeface="Arial Unicode MS" pitchFamily="2"/>
                <a:cs typeface="Arial" pitchFamily="2"/>
              </a:rPr>
              <a:t>caso.</a:t>
            </a:r>
          </a:p>
          <a:p>
            <a:pPr marL="0" marR="0" lvl="0" indent="0" algn="just" rtl="0" hangingPunct="1">
              <a:lnSpc>
                <a:spcPct val="100000"/>
              </a:lnSpc>
              <a:spcBef>
                <a:spcPts val="0"/>
              </a:spcBef>
              <a:spcAft>
                <a:spcPts val="600"/>
              </a:spcAft>
              <a:buNone/>
              <a:tabLst/>
              <a:defRPr sz="1800"/>
            </a:pPr>
            <a:r>
              <a:rPr lang="es-ES" sz="2400" i="0" u="none" strike="noStrike" kern="1200" spc="0" dirty="0" smtClean="0">
                <a:ln>
                  <a:noFill/>
                </a:ln>
                <a:solidFill>
                  <a:srgbClr val="000000"/>
                </a:solidFill>
                <a:latin typeface="Calibri" pitchFamily="18"/>
                <a:ea typeface="Arial Unicode MS" pitchFamily="2"/>
                <a:cs typeface="Arial" pitchFamily="2"/>
              </a:rPr>
              <a:t>La </a:t>
            </a:r>
            <a:r>
              <a:rPr lang="es-ES" sz="2400" i="0" u="none" strike="noStrike" kern="1200" spc="0" dirty="0">
                <a:ln>
                  <a:noFill/>
                </a:ln>
                <a:solidFill>
                  <a:srgbClr val="000000"/>
                </a:solidFill>
                <a:latin typeface="Calibri" pitchFamily="18"/>
                <a:ea typeface="Arial Unicode MS" pitchFamily="2"/>
                <a:cs typeface="Arial" pitchFamily="2"/>
              </a:rPr>
              <a:t>seguridad y el aprendizaje lo da la experiencia, leer documentación, mirar hipotecas, hacer escritos, acompañar a las entidades, negociar, etc.</a:t>
            </a:r>
          </a:p>
        </p:txBody>
      </p:sp>
      <p:sp>
        <p:nvSpPr>
          <p:cNvPr id="4" name="4 CuadroTexto"/>
          <p:cNvSpPr/>
          <p:nvPr/>
        </p:nvSpPr>
        <p:spPr>
          <a:xfrm>
            <a:off x="2095530" y="5956829"/>
            <a:ext cx="4648170" cy="77965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w="28440">
            <a:solidFill>
              <a:srgbClr val="4F81BD"/>
            </a:solidFill>
            <a:prstDash val="solid"/>
            <a:miter/>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None/>
              <a:tabLst/>
              <a:defRPr sz="1800"/>
            </a:pPr>
            <a:r>
              <a:rPr lang="es-ES" sz="4400" i="0" u="none" strike="noStrike" kern="1200" spc="0" dirty="0">
                <a:ln>
                  <a:noFill/>
                </a:ln>
                <a:solidFill>
                  <a:srgbClr val="000000"/>
                </a:solidFill>
                <a:latin typeface="Calibri" pitchFamily="18"/>
                <a:ea typeface="Arial Unicode MS" pitchFamily="2"/>
                <a:cs typeface="Arial" pitchFamily="2"/>
              </a:rPr>
              <a:t>Dudas y  preguntas</a:t>
            </a:r>
          </a:p>
        </p:txBody>
      </p:sp>
      <p:sp>
        <p:nvSpPr>
          <p:cNvPr id="6" name="5 Marcador de número de diapositiva"/>
          <p:cNvSpPr>
            <a:spLocks noGrp="1"/>
          </p:cNvSpPr>
          <p:nvPr>
            <p:ph type="sldNum" sz="quarter" idx="12"/>
          </p:nvPr>
        </p:nvSpPr>
        <p:spPr/>
        <p:txBody>
          <a:bodyPr/>
          <a:lstStyle/>
          <a:p>
            <a:fld id="{A49DB435-1531-48A9-8673-43331DA8772E}" type="slidenum">
              <a:rPr lang="es-ES" smtClean="0"/>
              <a:pPr/>
              <a:t>20</a:t>
            </a:fld>
            <a:endParaRPr lang="es-ES"/>
          </a:p>
        </p:txBody>
      </p:sp>
      <p:sp>
        <p:nvSpPr>
          <p:cNvPr id="7" name="4 CuadroTexto"/>
          <p:cNvSpPr/>
          <p:nvPr/>
        </p:nvSpPr>
        <p:spPr>
          <a:xfrm>
            <a:off x="266700" y="4286250"/>
            <a:ext cx="8626379" cy="1593598"/>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w="28440">
            <a:solidFill>
              <a:srgbClr val="4F81BD"/>
            </a:solidFill>
            <a:prstDash val="solid"/>
            <a:miter/>
          </a:ln>
        </p:spPr>
        <p:txBody>
          <a:bodyPr vert="horz" wrap="square" lIns="90000" tIns="45000" rIns="90000" bIns="45000" anchor="t" anchorCtr="0" compatLnSpc="0">
            <a:spAutoFit/>
          </a:bodyPr>
          <a:lstStyle/>
          <a:p>
            <a:pPr marL="0" marR="0" lvl="0" indent="0" algn="just" rtl="0" hangingPunct="1">
              <a:lnSpc>
                <a:spcPct val="100000"/>
              </a:lnSpc>
              <a:spcBef>
                <a:spcPts val="0"/>
              </a:spcBef>
              <a:spcAft>
                <a:spcPts val="0"/>
              </a:spcAft>
              <a:buNone/>
              <a:tabLst/>
              <a:defRPr sz="1800"/>
            </a:pPr>
            <a:r>
              <a:rPr lang="es-ES" sz="2400" i="0" u="none" strike="noStrike" kern="1200" spc="0" dirty="0" smtClean="0">
                <a:ln>
                  <a:noFill/>
                </a:ln>
                <a:solidFill>
                  <a:srgbClr val="000000"/>
                </a:solidFill>
                <a:latin typeface="Calibri" pitchFamily="18"/>
                <a:ea typeface="Arial Unicode MS" pitchFamily="2"/>
                <a:cs typeface="Arial" pitchFamily="2"/>
              </a:rPr>
              <a:t>Lo más importante en este proceso es la implicación desde el primer día de las familias para resolver su propio caso y para ir aprendiendo. Las familias se </a:t>
            </a:r>
            <a:r>
              <a:rPr lang="es-ES" sz="2400" b="1" i="0" u="none" strike="noStrike" kern="1200" spc="0" dirty="0" smtClean="0">
                <a:ln>
                  <a:noFill/>
                </a:ln>
                <a:solidFill>
                  <a:srgbClr val="FF0000"/>
                </a:solidFill>
                <a:latin typeface="Calibri" pitchFamily="18"/>
                <a:ea typeface="Arial Unicode MS" pitchFamily="2"/>
                <a:cs typeface="Arial" pitchFamily="2"/>
              </a:rPr>
              <a:t>empoderan</a:t>
            </a:r>
            <a:r>
              <a:rPr lang="es-ES" sz="2400" i="0" u="none" strike="noStrike" kern="1200" spc="0" dirty="0" smtClean="0">
                <a:ln>
                  <a:noFill/>
                </a:ln>
                <a:solidFill>
                  <a:srgbClr val="000000"/>
                </a:solidFill>
                <a:latin typeface="Calibri" pitchFamily="18"/>
                <a:ea typeface="Arial Unicode MS" pitchFamily="2"/>
                <a:cs typeface="Arial" pitchFamily="2"/>
              </a:rPr>
              <a:t>, ¡cobran fuerza y todos tenemos más fuerza!</a:t>
            </a:r>
            <a:endParaRPr lang="es-ES" sz="2400" i="0" u="none" strike="noStrike" kern="1200" spc="0" dirty="0">
              <a:ln>
                <a:noFill/>
              </a:ln>
              <a:solidFill>
                <a:srgbClr val="000000"/>
              </a:solidFill>
              <a:latin typeface="Calibri" pitchFamily="18"/>
              <a:ea typeface="Arial Unicode MS" pitchFamily="2"/>
              <a:cs typeface="Arial" pitchFamily="2"/>
            </a:endParaRPr>
          </a:p>
        </p:txBody>
      </p:sp>
      <p:pic>
        <p:nvPicPr>
          <p:cNvPr id="8" name="Picture 3" descr="D:\documentos stop\escritos y documentos que faltan en la pagina\pah granada.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41102" y="0"/>
            <a:ext cx="3257190" cy="4160938"/>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mc:AlternateContent xmlns:mc="http://schemas.openxmlformats.org/markup-compatibility/2006">
    <mc:Choice xmlns:p14="http://schemas.microsoft.com/office/powerpoint/2010/main" xmlns="" Requires="p14">
      <p:transition spd="slow" p14:dur="4000">
        <p14:vortex di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bg/>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7">
                                            <p:bg/>
                                          </p:spTgt>
                                        </p:tgtEl>
                                        <p:attrNameLst>
                                          <p:attrName>style.visibility</p:attrName>
                                        </p:attrNameLst>
                                      </p:cBhvr>
                                      <p:to>
                                        <p:strVal val="visible"/>
                                      </p:to>
                                    </p:set>
                                    <p:anim calcmode="lin" valueType="num">
                                      <p:cBhvr additive="base">
                                        <p:cTn id="25" dur="500" fill="hold"/>
                                        <p:tgtEl>
                                          <p:spTgt spid="7">
                                            <p:bg/>
                                          </p:spTgt>
                                        </p:tgtEl>
                                        <p:attrNameLst>
                                          <p:attrName>ppt_x</p:attrName>
                                        </p:attrNameLst>
                                      </p:cBhvr>
                                      <p:tavLst>
                                        <p:tav tm="0">
                                          <p:val>
                                            <p:strVal val="0-#ppt_w/2"/>
                                          </p:val>
                                        </p:tav>
                                        <p:tav tm="100000">
                                          <p:val>
                                            <p:strVal val="#ppt_x"/>
                                          </p:val>
                                        </p:tav>
                                      </p:tavLst>
                                    </p:anim>
                                    <p:anim calcmode="lin" valueType="num">
                                      <p:cBhvr additive="base">
                                        <p:cTn id="26" dur="500" fill="hold"/>
                                        <p:tgtEl>
                                          <p:spTgt spid="7">
                                            <p:bg/>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4">
                                            <p:bg/>
                                          </p:spTgt>
                                        </p:tgtEl>
                                        <p:attrNameLst>
                                          <p:attrName>style.visibility</p:attrName>
                                        </p:attrNameLst>
                                      </p:cBhvr>
                                      <p:to>
                                        <p:strVal val="visible"/>
                                      </p:to>
                                    </p:set>
                                    <p:anim calcmode="lin" valueType="num">
                                      <p:cBhvr additive="base">
                                        <p:cTn id="3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4">
                                            <p:bg/>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 calcmode="lin" valueType="num">
                                      <p:cBhvr additive="base">
                                        <p:cTn id="4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p:cTn id="49" dur="500" fill="hold"/>
                                        <p:tgtEl>
                                          <p:spTgt spid="8"/>
                                        </p:tgtEl>
                                        <p:attrNameLst>
                                          <p:attrName>ppt_w</p:attrName>
                                        </p:attrNameLst>
                                      </p:cBhvr>
                                      <p:tavLst>
                                        <p:tav tm="0">
                                          <p:val>
                                            <p:fltVal val="0"/>
                                          </p:val>
                                        </p:tav>
                                        <p:tav tm="100000">
                                          <p:val>
                                            <p:strVal val="#ppt_w"/>
                                          </p:val>
                                        </p:tav>
                                      </p:tavLst>
                                    </p:anim>
                                    <p:anim calcmode="lin" valueType="num">
                                      <p:cBhvr>
                                        <p:cTn id="50" dur="500" fill="hold"/>
                                        <p:tgtEl>
                                          <p:spTgt spid="8"/>
                                        </p:tgtEl>
                                        <p:attrNameLst>
                                          <p:attrName>ppt_h</p:attrName>
                                        </p:attrNameLst>
                                      </p:cBhvr>
                                      <p:tavLst>
                                        <p:tav tm="0">
                                          <p:val>
                                            <p:fltVal val="0"/>
                                          </p:val>
                                        </p:tav>
                                        <p:tav tm="100000">
                                          <p:val>
                                            <p:strVal val="#ppt_h"/>
                                          </p:val>
                                        </p:tav>
                                      </p:tavLst>
                                    </p:anim>
                                    <p:animEffect transition="in" filter="fade">
                                      <p:cBhvr>
                                        <p:cTn id="5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P spid="7"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1817" y="100936"/>
            <a:ext cx="9098868" cy="461665"/>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s-ES" sz="2400" b="1" dirty="0"/>
              <a:t>PROTOCOLO DE ACTUACION EN LA ENTIDAD BANCARIA</a:t>
            </a:r>
            <a:endParaRPr lang="es-ES" sz="2400" dirty="0"/>
          </a:p>
        </p:txBody>
      </p:sp>
      <p:sp>
        <p:nvSpPr>
          <p:cNvPr id="6" name="5 Rectángulo"/>
          <p:cNvSpPr/>
          <p:nvPr/>
        </p:nvSpPr>
        <p:spPr>
          <a:xfrm>
            <a:off x="1619672" y="793434"/>
            <a:ext cx="5832648" cy="461665"/>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s-ES" sz="2400" b="1" dirty="0" smtClean="0"/>
              <a:t>NEGOCIACION  </a:t>
            </a:r>
            <a:r>
              <a:rPr lang="es-ES" sz="2400" b="1" dirty="0"/>
              <a:t>Y PRIMERA VISITA </a:t>
            </a:r>
            <a:endParaRPr lang="es-ES" sz="2400" dirty="0"/>
          </a:p>
        </p:txBody>
      </p:sp>
      <p:sp>
        <p:nvSpPr>
          <p:cNvPr id="7" name="6 Rectángulo"/>
          <p:cNvSpPr/>
          <p:nvPr/>
        </p:nvSpPr>
        <p:spPr>
          <a:xfrm>
            <a:off x="1316588" y="1412776"/>
            <a:ext cx="6528326" cy="461665"/>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s-ES" sz="2400" b="1" dirty="0">
                <a:solidFill>
                  <a:srgbClr val="FF0000"/>
                </a:solidFill>
              </a:rPr>
              <a:t>(SEGÚN EXPERIENCIA DE </a:t>
            </a:r>
            <a:r>
              <a:rPr lang="es-ES" sz="2400" b="1" dirty="0" smtClean="0">
                <a:solidFill>
                  <a:srgbClr val="FF0000"/>
                </a:solidFill>
              </a:rPr>
              <a:t>COMPAÑEROS)</a:t>
            </a:r>
            <a:endParaRPr lang="es-ES" sz="2400" b="1" dirty="0">
              <a:solidFill>
                <a:srgbClr val="FF0000"/>
              </a:solidFill>
            </a:endParaRPr>
          </a:p>
        </p:txBody>
      </p:sp>
      <p:sp>
        <p:nvSpPr>
          <p:cNvPr id="8" name="7 Rectángulo"/>
          <p:cNvSpPr/>
          <p:nvPr/>
        </p:nvSpPr>
        <p:spPr>
          <a:xfrm>
            <a:off x="80759" y="2852936"/>
            <a:ext cx="8999984" cy="64633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s-ES" dirty="0"/>
              <a:t>1º LO PRIMERO ES QUEDAR CON LA FAMILIA AFECTADA UN RATO ANTES PARA VER EL CASO </a:t>
            </a:r>
            <a:r>
              <a:rPr lang="es-ES" dirty="0" smtClean="0"/>
              <a:t>Y    QUE </a:t>
            </a:r>
            <a:r>
              <a:rPr lang="es-ES" dirty="0"/>
              <a:t>ES LO QUE SE VA A </a:t>
            </a:r>
            <a:r>
              <a:rPr lang="es-ES" dirty="0" smtClean="0"/>
              <a:t>PEDIR.</a:t>
            </a:r>
            <a:endParaRPr lang="es-ES" dirty="0"/>
          </a:p>
        </p:txBody>
      </p:sp>
      <p:sp>
        <p:nvSpPr>
          <p:cNvPr id="9" name="8 Rectángulo"/>
          <p:cNvSpPr/>
          <p:nvPr/>
        </p:nvSpPr>
        <p:spPr>
          <a:xfrm>
            <a:off x="80759" y="3999522"/>
            <a:ext cx="9144000" cy="64633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s-ES" dirty="0"/>
              <a:t> </a:t>
            </a:r>
            <a:r>
              <a:rPr lang="es-ES" dirty="0" smtClean="0"/>
              <a:t>TENEMOS </a:t>
            </a:r>
            <a:r>
              <a:rPr lang="es-ES" dirty="0"/>
              <a:t>QUE IR CON LAS IDEAS MUY CLARAS Y CON LOS DATOS DE LA FAMILIA BIEN CONTRASTADOS (PARA NO QUEDAR MAL ANTE EL DIRECTOR DE OFICINA)</a:t>
            </a:r>
          </a:p>
        </p:txBody>
      </p:sp>
      <p:sp>
        <p:nvSpPr>
          <p:cNvPr id="10" name="9 Rectángulo"/>
          <p:cNvSpPr/>
          <p:nvPr/>
        </p:nvSpPr>
        <p:spPr>
          <a:xfrm>
            <a:off x="33472" y="5445224"/>
            <a:ext cx="9094558"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s-ES" dirty="0"/>
              <a:t>2º LLEVAR EL ESCRITO (SI LO HAY) BIEN REDACTADO Y REPASARLO ANTES Y COMPROBAR QUE ESTA FIRMADO .HAY QUE MIRAR LAS FECHAS  (OJO CUANDO SE LLEVA EL ESCRITO LLEVAR TODOS LOS DOCUMENTOS NECESARIOS PARA EVITAR PASEOS </a:t>
            </a:r>
            <a:r>
              <a:rPr lang="es-ES" dirty="0" smtClean="0"/>
              <a:t>INNECESARIOS</a:t>
            </a:r>
            <a:r>
              <a:rPr lang="es-ES" dirty="0"/>
              <a:t>).</a:t>
            </a:r>
          </a:p>
        </p:txBody>
      </p:sp>
      <p:sp>
        <p:nvSpPr>
          <p:cNvPr id="2" name="1 CuadroTexto"/>
          <p:cNvSpPr txBox="1"/>
          <p:nvPr/>
        </p:nvSpPr>
        <p:spPr>
          <a:xfrm>
            <a:off x="2411760" y="2118086"/>
            <a:ext cx="3443379" cy="369332"/>
          </a:xfrm>
          <a:prstGeom prst="rect">
            <a:avLst/>
          </a:prstGeom>
          <a:noFill/>
        </p:spPr>
        <p:txBody>
          <a:bodyPr wrap="none" rtlCol="0">
            <a:spAutoFit/>
          </a:bodyPr>
          <a:lstStyle/>
          <a:p>
            <a:r>
              <a:rPr lang="es-ES" b="1" dirty="0"/>
              <a:t>NEGOCIACION  Y PRIMERA VISITA </a:t>
            </a:r>
            <a:endParaRPr lang="es-ES" dirty="0"/>
          </a:p>
        </p:txBody>
      </p:sp>
    </p:spTree>
    <p:extLst>
      <p:ext uri="{BB962C8B-B14F-4D97-AF65-F5344CB8AC3E}">
        <p14:creationId xmlns:p14="http://schemas.microsoft.com/office/powerpoint/2010/main" xmlns="" val="2323946785"/>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down)">
                                      <p:cBhvr>
                                        <p:cTn id="20" dur="580">
                                          <p:stCondLst>
                                            <p:cond delay="0"/>
                                          </p:stCondLst>
                                        </p:cTn>
                                        <p:tgtEl>
                                          <p:spTgt spid="7"/>
                                        </p:tgtEl>
                                      </p:cBhvr>
                                    </p:animEffect>
                                    <p:anim calcmode="lin" valueType="num">
                                      <p:cBhvr>
                                        <p:cTn id="21"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6" dur="26">
                                          <p:stCondLst>
                                            <p:cond delay="650"/>
                                          </p:stCondLst>
                                        </p:cTn>
                                        <p:tgtEl>
                                          <p:spTgt spid="7"/>
                                        </p:tgtEl>
                                      </p:cBhvr>
                                      <p:to x="100000" y="60000"/>
                                    </p:animScale>
                                    <p:animScale>
                                      <p:cBhvr>
                                        <p:cTn id="27" dur="166" decel="50000">
                                          <p:stCondLst>
                                            <p:cond delay="676"/>
                                          </p:stCondLst>
                                        </p:cTn>
                                        <p:tgtEl>
                                          <p:spTgt spid="7"/>
                                        </p:tgtEl>
                                      </p:cBhvr>
                                      <p:to x="100000" y="100000"/>
                                    </p:animScale>
                                    <p:animScale>
                                      <p:cBhvr>
                                        <p:cTn id="28" dur="26">
                                          <p:stCondLst>
                                            <p:cond delay="1312"/>
                                          </p:stCondLst>
                                        </p:cTn>
                                        <p:tgtEl>
                                          <p:spTgt spid="7"/>
                                        </p:tgtEl>
                                      </p:cBhvr>
                                      <p:to x="100000" y="80000"/>
                                    </p:animScale>
                                    <p:animScale>
                                      <p:cBhvr>
                                        <p:cTn id="29" dur="166" decel="50000">
                                          <p:stCondLst>
                                            <p:cond delay="1338"/>
                                          </p:stCondLst>
                                        </p:cTn>
                                        <p:tgtEl>
                                          <p:spTgt spid="7"/>
                                        </p:tgtEl>
                                      </p:cBhvr>
                                      <p:to x="100000" y="100000"/>
                                    </p:animScale>
                                    <p:animScale>
                                      <p:cBhvr>
                                        <p:cTn id="30" dur="26">
                                          <p:stCondLst>
                                            <p:cond delay="1642"/>
                                          </p:stCondLst>
                                        </p:cTn>
                                        <p:tgtEl>
                                          <p:spTgt spid="7"/>
                                        </p:tgtEl>
                                      </p:cBhvr>
                                      <p:to x="100000" y="90000"/>
                                    </p:animScale>
                                    <p:animScale>
                                      <p:cBhvr>
                                        <p:cTn id="31" dur="166" decel="50000">
                                          <p:stCondLst>
                                            <p:cond delay="1668"/>
                                          </p:stCondLst>
                                        </p:cTn>
                                        <p:tgtEl>
                                          <p:spTgt spid="7"/>
                                        </p:tgtEl>
                                      </p:cBhvr>
                                      <p:to x="100000" y="100000"/>
                                    </p:animScale>
                                    <p:animScale>
                                      <p:cBhvr>
                                        <p:cTn id="32" dur="26">
                                          <p:stCondLst>
                                            <p:cond delay="1808"/>
                                          </p:stCondLst>
                                        </p:cTn>
                                        <p:tgtEl>
                                          <p:spTgt spid="7"/>
                                        </p:tgtEl>
                                      </p:cBhvr>
                                      <p:to x="100000" y="95000"/>
                                    </p:animScale>
                                    <p:animScale>
                                      <p:cBhvr>
                                        <p:cTn id="33" dur="166" decel="50000">
                                          <p:stCondLst>
                                            <p:cond delay="1834"/>
                                          </p:stCondLst>
                                        </p:cTn>
                                        <p:tgtEl>
                                          <p:spTgt spid="7"/>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p:cTn id="38" dur="1000" fill="hold"/>
                                        <p:tgtEl>
                                          <p:spTgt spid="8"/>
                                        </p:tgtEl>
                                        <p:attrNameLst>
                                          <p:attrName>ppt_w</p:attrName>
                                        </p:attrNameLst>
                                      </p:cBhvr>
                                      <p:tavLst>
                                        <p:tav tm="0">
                                          <p:val>
                                            <p:fltVal val="0"/>
                                          </p:val>
                                        </p:tav>
                                        <p:tav tm="100000">
                                          <p:val>
                                            <p:strVal val="#ppt_w"/>
                                          </p:val>
                                        </p:tav>
                                      </p:tavLst>
                                    </p:anim>
                                    <p:anim calcmode="lin" valueType="num">
                                      <p:cBhvr>
                                        <p:cTn id="39" dur="1000" fill="hold"/>
                                        <p:tgtEl>
                                          <p:spTgt spid="8"/>
                                        </p:tgtEl>
                                        <p:attrNameLst>
                                          <p:attrName>ppt_h</p:attrName>
                                        </p:attrNameLst>
                                      </p:cBhvr>
                                      <p:tavLst>
                                        <p:tav tm="0">
                                          <p:val>
                                            <p:fltVal val="0"/>
                                          </p:val>
                                        </p:tav>
                                        <p:tav tm="100000">
                                          <p:val>
                                            <p:strVal val="#ppt_h"/>
                                          </p:val>
                                        </p:tav>
                                      </p:tavLst>
                                    </p:anim>
                                    <p:anim calcmode="lin" valueType="num">
                                      <p:cBhvr>
                                        <p:cTn id="40" dur="1000" fill="hold"/>
                                        <p:tgtEl>
                                          <p:spTgt spid="8"/>
                                        </p:tgtEl>
                                        <p:attrNameLst>
                                          <p:attrName>style.rotation</p:attrName>
                                        </p:attrNameLst>
                                      </p:cBhvr>
                                      <p:tavLst>
                                        <p:tav tm="0">
                                          <p:val>
                                            <p:fltVal val="90"/>
                                          </p:val>
                                        </p:tav>
                                        <p:tav tm="100000">
                                          <p:val>
                                            <p:fltVal val="0"/>
                                          </p:val>
                                        </p:tav>
                                      </p:tavLst>
                                    </p:anim>
                                    <p:animEffect transition="in" filter="fade">
                                      <p:cBhvr>
                                        <p:cTn id="41" dur="10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additive="base">
                                        <p:cTn id="46" dur="500" fill="hold"/>
                                        <p:tgtEl>
                                          <p:spTgt spid="9"/>
                                        </p:tgtEl>
                                        <p:attrNameLst>
                                          <p:attrName>ppt_x</p:attrName>
                                        </p:attrNameLst>
                                      </p:cBhvr>
                                      <p:tavLst>
                                        <p:tav tm="0">
                                          <p:val>
                                            <p:strVal val="#ppt_x"/>
                                          </p:val>
                                        </p:tav>
                                        <p:tav tm="100000">
                                          <p:val>
                                            <p:strVal val="#ppt_x"/>
                                          </p:val>
                                        </p:tav>
                                      </p:tavLst>
                                    </p:anim>
                                    <p:anim calcmode="lin" valueType="num">
                                      <p:cBhvr additive="base">
                                        <p:cTn id="4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6"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wipe(down)">
                                      <p:cBhvr>
                                        <p:cTn id="52" dur="580">
                                          <p:stCondLst>
                                            <p:cond delay="0"/>
                                          </p:stCondLst>
                                        </p:cTn>
                                        <p:tgtEl>
                                          <p:spTgt spid="10"/>
                                        </p:tgtEl>
                                      </p:cBhvr>
                                    </p:animEffect>
                                    <p:anim calcmode="lin" valueType="num">
                                      <p:cBhvr>
                                        <p:cTn id="53"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58" dur="26">
                                          <p:stCondLst>
                                            <p:cond delay="650"/>
                                          </p:stCondLst>
                                        </p:cTn>
                                        <p:tgtEl>
                                          <p:spTgt spid="10"/>
                                        </p:tgtEl>
                                      </p:cBhvr>
                                      <p:to x="100000" y="60000"/>
                                    </p:animScale>
                                    <p:animScale>
                                      <p:cBhvr>
                                        <p:cTn id="59" dur="166" decel="50000">
                                          <p:stCondLst>
                                            <p:cond delay="676"/>
                                          </p:stCondLst>
                                        </p:cTn>
                                        <p:tgtEl>
                                          <p:spTgt spid="10"/>
                                        </p:tgtEl>
                                      </p:cBhvr>
                                      <p:to x="100000" y="100000"/>
                                    </p:animScale>
                                    <p:animScale>
                                      <p:cBhvr>
                                        <p:cTn id="60" dur="26">
                                          <p:stCondLst>
                                            <p:cond delay="1312"/>
                                          </p:stCondLst>
                                        </p:cTn>
                                        <p:tgtEl>
                                          <p:spTgt spid="10"/>
                                        </p:tgtEl>
                                      </p:cBhvr>
                                      <p:to x="100000" y="80000"/>
                                    </p:animScale>
                                    <p:animScale>
                                      <p:cBhvr>
                                        <p:cTn id="61" dur="166" decel="50000">
                                          <p:stCondLst>
                                            <p:cond delay="1338"/>
                                          </p:stCondLst>
                                        </p:cTn>
                                        <p:tgtEl>
                                          <p:spTgt spid="10"/>
                                        </p:tgtEl>
                                      </p:cBhvr>
                                      <p:to x="100000" y="100000"/>
                                    </p:animScale>
                                    <p:animScale>
                                      <p:cBhvr>
                                        <p:cTn id="62" dur="26">
                                          <p:stCondLst>
                                            <p:cond delay="1642"/>
                                          </p:stCondLst>
                                        </p:cTn>
                                        <p:tgtEl>
                                          <p:spTgt spid="10"/>
                                        </p:tgtEl>
                                      </p:cBhvr>
                                      <p:to x="100000" y="90000"/>
                                    </p:animScale>
                                    <p:animScale>
                                      <p:cBhvr>
                                        <p:cTn id="63" dur="166" decel="50000">
                                          <p:stCondLst>
                                            <p:cond delay="1668"/>
                                          </p:stCondLst>
                                        </p:cTn>
                                        <p:tgtEl>
                                          <p:spTgt spid="10"/>
                                        </p:tgtEl>
                                      </p:cBhvr>
                                      <p:to x="100000" y="100000"/>
                                    </p:animScale>
                                    <p:animScale>
                                      <p:cBhvr>
                                        <p:cTn id="64" dur="26">
                                          <p:stCondLst>
                                            <p:cond delay="1808"/>
                                          </p:stCondLst>
                                        </p:cTn>
                                        <p:tgtEl>
                                          <p:spTgt spid="10"/>
                                        </p:tgtEl>
                                      </p:cBhvr>
                                      <p:to x="100000" y="95000"/>
                                    </p:animScale>
                                    <p:animScale>
                                      <p:cBhvr>
                                        <p:cTn id="65"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9339" y="332656"/>
            <a:ext cx="9036496" cy="64633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s-ES" dirty="0"/>
              <a:t>3º CUANDO ENTRAMOS EN EL DESPACHO, ES LA FAMILIA LA QUE NOS DA LA AUTORIZACION  </a:t>
            </a:r>
            <a:r>
              <a:rPr lang="es-ES" dirty="0" smtClean="0"/>
              <a:t> </a:t>
            </a:r>
            <a:r>
              <a:rPr lang="es-ES" dirty="0"/>
              <a:t>PARA ACOMPAÑARLES </a:t>
            </a:r>
            <a:r>
              <a:rPr lang="es-ES" b="1" dirty="0">
                <a:solidFill>
                  <a:srgbClr val="C00000"/>
                </a:solidFill>
              </a:rPr>
              <a:t>(HAY QUE TENERLO MUY CLARO)</a:t>
            </a:r>
          </a:p>
        </p:txBody>
      </p:sp>
      <p:sp>
        <p:nvSpPr>
          <p:cNvPr id="5" name="4 Rectángulo"/>
          <p:cNvSpPr/>
          <p:nvPr/>
        </p:nvSpPr>
        <p:spPr>
          <a:xfrm>
            <a:off x="122764" y="1244659"/>
            <a:ext cx="9036496"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s-ES" dirty="0"/>
              <a:t>PRIMERO DEL SALUDO NOS IDENTIFICAMOS (HOLA SOY TAL Y VENGO A REPRESENTAR A ESTA FAMILIA EN NOMBRE DEL GRUPO STOP DESAHUCIOS) EXPONEMOS EL CASO DE LA FAMILIA Y DEJAMOS QUE EL DIRECTOR EMPIECE A BUSCAR EL EXPEDIENTE. </a:t>
            </a:r>
          </a:p>
        </p:txBody>
      </p:sp>
      <p:sp>
        <p:nvSpPr>
          <p:cNvPr id="6" name="5 Rectángulo"/>
          <p:cNvSpPr/>
          <p:nvPr/>
        </p:nvSpPr>
        <p:spPr>
          <a:xfrm>
            <a:off x="122764" y="2780928"/>
            <a:ext cx="9036496" cy="9233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s-ES" dirty="0"/>
              <a:t>UNA VEZ LO ENCUENTRE Y NOS EMPIECE A HABLAR LO ESCUCHAMOS Y EN NINGUN CASO HACEMOS ALUSIONES OFENSIVAS (ASI NOS EVITAMOS QUE SE CIERRE EN BANDA) ES MEJOR IR DE BUEN ROLLO.</a:t>
            </a:r>
          </a:p>
        </p:txBody>
      </p:sp>
      <p:sp>
        <p:nvSpPr>
          <p:cNvPr id="7" name="6 Rectángulo"/>
          <p:cNvSpPr/>
          <p:nvPr/>
        </p:nvSpPr>
        <p:spPr>
          <a:xfrm>
            <a:off x="153284" y="4077072"/>
            <a:ext cx="9005976" cy="64633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s-ES" dirty="0"/>
              <a:t>SI LLEVAMOS UN  ESCRITO SE LO ENSEÑAMOS .QUERRA LEERLO Y LE PEDIMOS </a:t>
            </a:r>
            <a:r>
              <a:rPr lang="es-ES" dirty="0" smtClean="0"/>
              <a:t>QUE POR </a:t>
            </a:r>
            <a:r>
              <a:rPr lang="es-ES" dirty="0"/>
              <a:t>FAVOR QUE LE DE ENTRADA Y LO ELEVE A LA CENTRAL.</a:t>
            </a:r>
          </a:p>
        </p:txBody>
      </p:sp>
      <p:sp>
        <p:nvSpPr>
          <p:cNvPr id="8" name="7 Rectángulo"/>
          <p:cNvSpPr/>
          <p:nvPr/>
        </p:nvSpPr>
        <p:spPr>
          <a:xfrm>
            <a:off x="153284" y="5157192"/>
            <a:ext cx="9036496" cy="1200329"/>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wrap="square">
            <a:spAutoFit/>
          </a:bodyPr>
          <a:lstStyle/>
          <a:p>
            <a:r>
              <a:rPr lang="es-ES" dirty="0"/>
              <a:t>4º SI NO LLEVAMOS UN ESCRITO, </a:t>
            </a:r>
            <a:r>
              <a:rPr lang="es-ES" dirty="0" smtClean="0">
                <a:solidFill>
                  <a:srgbClr val="FF0000"/>
                </a:solidFill>
              </a:rPr>
              <a:t>(SI ES URGENTE )</a:t>
            </a:r>
            <a:r>
              <a:rPr lang="es-ES" b="1" dirty="0" smtClean="0">
                <a:solidFill>
                  <a:srgbClr val="FF0000"/>
                </a:solidFill>
              </a:rPr>
              <a:t>(MEJOR CON ESCRITO )</a:t>
            </a:r>
            <a:r>
              <a:rPr lang="es-ES" dirty="0" smtClean="0"/>
              <a:t>LE </a:t>
            </a:r>
            <a:r>
              <a:rPr lang="es-ES" dirty="0"/>
              <a:t>PROPONEMOS UNA </a:t>
            </a:r>
            <a:r>
              <a:rPr lang="es-ES" dirty="0" smtClean="0"/>
              <a:t>SOLUCION PARA </a:t>
            </a:r>
            <a:r>
              <a:rPr lang="es-ES" dirty="0"/>
              <a:t>LA FAMILIA O QUE NOS DE UNA PROPUESTA PARA LA FAMILIA (SI LE CORRESPONDE) </a:t>
            </a:r>
            <a:r>
              <a:rPr lang="es-ES" dirty="0" smtClean="0"/>
              <a:t>LO </a:t>
            </a:r>
            <a:r>
              <a:rPr lang="es-ES" dirty="0"/>
              <a:t>IMPORTANTE ES IRNOS  CON ALGUNA PROMESA PARA ARREGLAR EL ASUNTO.</a:t>
            </a:r>
          </a:p>
        </p:txBody>
      </p:sp>
    </p:spTree>
    <p:extLst>
      <p:ext uri="{BB962C8B-B14F-4D97-AF65-F5344CB8AC3E}">
        <p14:creationId xmlns:p14="http://schemas.microsoft.com/office/powerpoint/2010/main" xmlns="" val="2716789382"/>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randombar(horizontal)">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down)">
                                      <p:cBhvr>
                                        <p:cTn id="26" dur="580">
                                          <p:stCondLst>
                                            <p:cond delay="0"/>
                                          </p:stCondLst>
                                        </p:cTn>
                                        <p:tgtEl>
                                          <p:spTgt spid="7"/>
                                        </p:tgtEl>
                                      </p:cBhvr>
                                    </p:animEffect>
                                    <p:anim calcmode="lin" valueType="num">
                                      <p:cBhvr>
                                        <p:cTn id="27"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2" dur="26">
                                          <p:stCondLst>
                                            <p:cond delay="650"/>
                                          </p:stCondLst>
                                        </p:cTn>
                                        <p:tgtEl>
                                          <p:spTgt spid="7"/>
                                        </p:tgtEl>
                                      </p:cBhvr>
                                      <p:to x="100000" y="60000"/>
                                    </p:animScale>
                                    <p:animScale>
                                      <p:cBhvr>
                                        <p:cTn id="33" dur="166" decel="50000">
                                          <p:stCondLst>
                                            <p:cond delay="676"/>
                                          </p:stCondLst>
                                        </p:cTn>
                                        <p:tgtEl>
                                          <p:spTgt spid="7"/>
                                        </p:tgtEl>
                                      </p:cBhvr>
                                      <p:to x="100000" y="100000"/>
                                    </p:animScale>
                                    <p:animScale>
                                      <p:cBhvr>
                                        <p:cTn id="34" dur="26">
                                          <p:stCondLst>
                                            <p:cond delay="1312"/>
                                          </p:stCondLst>
                                        </p:cTn>
                                        <p:tgtEl>
                                          <p:spTgt spid="7"/>
                                        </p:tgtEl>
                                      </p:cBhvr>
                                      <p:to x="100000" y="80000"/>
                                    </p:animScale>
                                    <p:animScale>
                                      <p:cBhvr>
                                        <p:cTn id="35" dur="166" decel="50000">
                                          <p:stCondLst>
                                            <p:cond delay="1338"/>
                                          </p:stCondLst>
                                        </p:cTn>
                                        <p:tgtEl>
                                          <p:spTgt spid="7"/>
                                        </p:tgtEl>
                                      </p:cBhvr>
                                      <p:to x="100000" y="100000"/>
                                    </p:animScale>
                                    <p:animScale>
                                      <p:cBhvr>
                                        <p:cTn id="36" dur="26">
                                          <p:stCondLst>
                                            <p:cond delay="1642"/>
                                          </p:stCondLst>
                                        </p:cTn>
                                        <p:tgtEl>
                                          <p:spTgt spid="7"/>
                                        </p:tgtEl>
                                      </p:cBhvr>
                                      <p:to x="100000" y="90000"/>
                                    </p:animScale>
                                    <p:animScale>
                                      <p:cBhvr>
                                        <p:cTn id="37" dur="166" decel="50000">
                                          <p:stCondLst>
                                            <p:cond delay="1668"/>
                                          </p:stCondLst>
                                        </p:cTn>
                                        <p:tgtEl>
                                          <p:spTgt spid="7"/>
                                        </p:tgtEl>
                                      </p:cBhvr>
                                      <p:to x="100000" y="100000"/>
                                    </p:animScale>
                                    <p:animScale>
                                      <p:cBhvr>
                                        <p:cTn id="38" dur="26">
                                          <p:stCondLst>
                                            <p:cond delay="1808"/>
                                          </p:stCondLst>
                                        </p:cTn>
                                        <p:tgtEl>
                                          <p:spTgt spid="7"/>
                                        </p:tgtEl>
                                      </p:cBhvr>
                                      <p:to x="100000" y="95000"/>
                                    </p:animScale>
                                    <p:animScale>
                                      <p:cBhvr>
                                        <p:cTn id="39" dur="166" decel="50000">
                                          <p:stCondLst>
                                            <p:cond delay="1834"/>
                                          </p:stCondLst>
                                        </p:cTn>
                                        <p:tgtEl>
                                          <p:spTgt spid="7"/>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500" fill="hold"/>
                                        <p:tgtEl>
                                          <p:spTgt spid="8"/>
                                        </p:tgtEl>
                                        <p:attrNameLst>
                                          <p:attrName>ppt_w</p:attrName>
                                        </p:attrNameLst>
                                      </p:cBhvr>
                                      <p:tavLst>
                                        <p:tav tm="0">
                                          <p:val>
                                            <p:fltVal val="0"/>
                                          </p:val>
                                        </p:tav>
                                        <p:tav tm="100000">
                                          <p:val>
                                            <p:strVal val="#ppt_w"/>
                                          </p:val>
                                        </p:tav>
                                      </p:tavLst>
                                    </p:anim>
                                    <p:anim calcmode="lin" valueType="num">
                                      <p:cBhvr>
                                        <p:cTn id="45" dur="500" fill="hold"/>
                                        <p:tgtEl>
                                          <p:spTgt spid="8"/>
                                        </p:tgtEl>
                                        <p:attrNameLst>
                                          <p:attrName>ppt_h</p:attrName>
                                        </p:attrNameLst>
                                      </p:cBhvr>
                                      <p:tavLst>
                                        <p:tav tm="0">
                                          <p:val>
                                            <p:fltVal val="0"/>
                                          </p:val>
                                        </p:tav>
                                        <p:tav tm="100000">
                                          <p:val>
                                            <p:strVal val="#ppt_h"/>
                                          </p:val>
                                        </p:tav>
                                      </p:tavLst>
                                    </p:anim>
                                    <p:animEffect transition="in" filter="fade">
                                      <p:cBhvr>
                                        <p:cTn id="4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404664"/>
            <a:ext cx="9144000" cy="923330"/>
          </a:xfrm>
          <a:prstGeom prst="rect">
            <a:avLst/>
          </a:prstGeom>
        </p:spPr>
        <p:txBody>
          <a:bodyPr wrap="square">
            <a:spAutoFit/>
          </a:bodyPr>
          <a:lstStyle/>
          <a:p>
            <a:r>
              <a:rPr lang="es-ES" dirty="0"/>
              <a:t>5º SI EL DIRECTOR SE CIERRA EN BANDA Y SE NIEGA A ACEPTAR, EMPEZAREMOS CON LA HOJA DE RECLAMACIONES </a:t>
            </a:r>
            <a:r>
              <a:rPr lang="es-ES" b="1" dirty="0">
                <a:solidFill>
                  <a:srgbClr val="FF0000"/>
                </a:solidFill>
              </a:rPr>
              <a:t>(DE LA JUNTA DE ANDALUCIA) </a:t>
            </a:r>
            <a:r>
              <a:rPr lang="es-ES" dirty="0"/>
              <a:t>Y SI ES NECESARIO SE LLAMA A LA AUTORIDAD</a:t>
            </a:r>
            <a:r>
              <a:rPr lang="es-ES" dirty="0" smtClean="0"/>
              <a:t>. </a:t>
            </a:r>
            <a:r>
              <a:rPr lang="es-ES" b="1" dirty="0" smtClean="0">
                <a:solidFill>
                  <a:srgbClr val="FF0000"/>
                </a:solidFill>
              </a:rPr>
              <a:t>(POLICIA LOCAL O GUARDIA CIVIL)</a:t>
            </a:r>
            <a:endParaRPr lang="es-ES" b="1" dirty="0">
              <a:solidFill>
                <a:srgbClr val="FF0000"/>
              </a:solidFill>
            </a:endParaRPr>
          </a:p>
        </p:txBody>
      </p:sp>
      <p:sp>
        <p:nvSpPr>
          <p:cNvPr id="5" name="4 Rectángulo"/>
          <p:cNvSpPr/>
          <p:nvPr/>
        </p:nvSpPr>
        <p:spPr>
          <a:xfrm>
            <a:off x="229339" y="1423809"/>
            <a:ext cx="8813116" cy="92333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s-ES" dirty="0"/>
              <a:t>6º </a:t>
            </a:r>
            <a:r>
              <a:rPr lang="es-ES" b="1" dirty="0"/>
              <a:t>TAMBIEN SE PUEDE PROPONER UNA ACCION A ESA ENTIDAD </a:t>
            </a:r>
            <a:r>
              <a:rPr lang="es-ES" b="1" dirty="0" smtClean="0"/>
              <a:t>Y LLAMAR </a:t>
            </a:r>
            <a:r>
              <a:rPr lang="es-ES" b="1" dirty="0"/>
              <a:t>A MAS GENTE </a:t>
            </a:r>
            <a:r>
              <a:rPr lang="es-ES" b="1" dirty="0" smtClean="0"/>
              <a:t>,MENSAJES POR </a:t>
            </a:r>
            <a:r>
              <a:rPr lang="es-ES" b="1" dirty="0" smtClean="0">
                <a:solidFill>
                  <a:srgbClr val="FF0000"/>
                </a:solidFill>
              </a:rPr>
              <a:t>( </a:t>
            </a:r>
            <a:r>
              <a:rPr lang="es-ES" b="1" dirty="0">
                <a:solidFill>
                  <a:srgbClr val="FF0000"/>
                </a:solidFill>
              </a:rPr>
              <a:t>WHATSAPP) </a:t>
            </a:r>
            <a:r>
              <a:rPr lang="es-ES" b="1" dirty="0" smtClean="0"/>
              <a:t>PARA </a:t>
            </a:r>
            <a:r>
              <a:rPr lang="es-ES" b="1" dirty="0"/>
              <a:t>QUE </a:t>
            </a:r>
            <a:r>
              <a:rPr lang="es-ES" b="1" dirty="0" smtClean="0"/>
              <a:t> ECHEN </a:t>
            </a:r>
            <a:r>
              <a:rPr lang="es-ES" b="1" dirty="0"/>
              <a:t>UNA MANO ENTRANDO A LA OFICINA O FUERA DE ELLA</a:t>
            </a:r>
            <a:r>
              <a:rPr lang="es-ES" dirty="0"/>
              <a:t>. </a:t>
            </a:r>
            <a:r>
              <a:rPr lang="es-ES" dirty="0" smtClean="0"/>
              <a:t>(</a:t>
            </a:r>
            <a:r>
              <a:rPr lang="es-ES" b="1" dirty="0" smtClean="0">
                <a:solidFill>
                  <a:srgbClr val="FF0000"/>
                </a:solidFill>
              </a:rPr>
              <a:t>MENSAJES  INPORTANTES)</a:t>
            </a:r>
            <a:endParaRPr lang="es-ES" b="1" dirty="0">
              <a:solidFill>
                <a:srgbClr val="FF0000"/>
              </a:solidFill>
            </a:endParaRPr>
          </a:p>
        </p:txBody>
      </p:sp>
      <p:sp>
        <p:nvSpPr>
          <p:cNvPr id="6" name="5 Rectángulo"/>
          <p:cNvSpPr/>
          <p:nvPr/>
        </p:nvSpPr>
        <p:spPr>
          <a:xfrm>
            <a:off x="211936" y="2716701"/>
            <a:ext cx="8724887" cy="9144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s-ES" sz="2800" dirty="0" smtClean="0">
                <a:solidFill>
                  <a:srgbClr val="C00000"/>
                </a:solidFill>
              </a:rPr>
              <a:t>LINEAS DE ACTUACION DE LOS MEDIADORES</a:t>
            </a:r>
            <a:endParaRPr lang="es-ES" sz="2800" dirty="0">
              <a:solidFill>
                <a:srgbClr val="C00000"/>
              </a:solidFill>
            </a:endParaRPr>
          </a:p>
        </p:txBody>
      </p:sp>
      <p:sp>
        <p:nvSpPr>
          <p:cNvPr id="8" name="7 Rectángulo"/>
          <p:cNvSpPr/>
          <p:nvPr/>
        </p:nvSpPr>
        <p:spPr>
          <a:xfrm>
            <a:off x="135873" y="4005064"/>
            <a:ext cx="8790935"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VALORAR LA ACTUACION CON LA ENTIDAD Y EL AFECTADO INTENTANDO ENFRIAR O CALMAR LA TENSIÒN.</a:t>
            </a:r>
            <a:endParaRPr lang="es-ES" dirty="0"/>
          </a:p>
        </p:txBody>
      </p:sp>
      <p:sp>
        <p:nvSpPr>
          <p:cNvPr id="9" name="8 Rectángulo"/>
          <p:cNvSpPr/>
          <p:nvPr/>
        </p:nvSpPr>
        <p:spPr>
          <a:xfrm>
            <a:off x="185471" y="5251561"/>
            <a:ext cx="8856984" cy="9144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ES" dirty="0" smtClean="0"/>
              <a:t>NO LLEVAR A LA MESA DE NEGOCIASION,LOS COMFLICTOS ANTERIORES A LA REUNION</a:t>
            </a:r>
            <a:endParaRPr lang="es-ES" dirty="0"/>
          </a:p>
        </p:txBody>
      </p:sp>
    </p:spTree>
    <p:extLst>
      <p:ext uri="{BB962C8B-B14F-4D97-AF65-F5344CB8AC3E}">
        <p14:creationId xmlns:p14="http://schemas.microsoft.com/office/powerpoint/2010/main" xmlns="" val="27269961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ppt_x"/>
                                          </p:val>
                                        </p:tav>
                                        <p:tav tm="100000">
                                          <p:val>
                                            <p:strVal val="#ppt_x"/>
                                          </p:val>
                                        </p:tav>
                                      </p:tavLst>
                                    </p:anim>
                                    <p:anim calcmode="lin" valueType="num">
                                      <p:cBhvr additive="base">
                                        <p:cTn id="3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235496"/>
            <a:ext cx="9036496" cy="9144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s-ES" dirty="0" smtClean="0"/>
              <a:t>PENSAR CON CALMA LAS OPCIONES </a:t>
            </a:r>
            <a:r>
              <a:rPr lang="es-ES" b="1" dirty="0" smtClean="0"/>
              <a:t>ANOTANDOLAS</a:t>
            </a:r>
            <a:r>
              <a:rPr lang="es-ES" dirty="0" smtClean="0"/>
              <a:t> TODAS Y DEJAR QUE EL AFECTADO DE SU OPINION</a:t>
            </a:r>
            <a:endParaRPr lang="es-ES" dirty="0"/>
          </a:p>
        </p:txBody>
      </p:sp>
      <p:sp>
        <p:nvSpPr>
          <p:cNvPr id="3" name="2 Rectángulo"/>
          <p:cNvSpPr/>
          <p:nvPr/>
        </p:nvSpPr>
        <p:spPr>
          <a:xfrm>
            <a:off x="53252" y="1484784"/>
            <a:ext cx="9036495" cy="9144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s-ES" dirty="0" smtClean="0"/>
              <a:t>SI NO CONVENCEN LAS PROPUESTAS DEL BANCO, PROPONER LAS ADECUADAS PARA EL AFECTADO</a:t>
            </a:r>
            <a:endParaRPr lang="es-ES" dirty="0"/>
          </a:p>
        </p:txBody>
      </p:sp>
      <p:sp>
        <p:nvSpPr>
          <p:cNvPr id="4" name="3 Rectángulo"/>
          <p:cNvSpPr/>
          <p:nvPr/>
        </p:nvSpPr>
        <p:spPr>
          <a:xfrm>
            <a:off x="56937" y="2636912"/>
            <a:ext cx="9036495" cy="140880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s-ES" dirty="0" smtClean="0"/>
              <a:t>SABER HASTA DONDE SE PUEDE LLEGAR EN LA NEGOCIACION EN FUNCION DEL </a:t>
            </a:r>
            <a:r>
              <a:rPr lang="es-ES" dirty="0" smtClean="0">
                <a:solidFill>
                  <a:schemeClr val="tx1"/>
                </a:solidFill>
              </a:rPr>
              <a:t>CASO</a:t>
            </a:r>
            <a:r>
              <a:rPr lang="es-ES" b="1" dirty="0" smtClean="0">
                <a:solidFill>
                  <a:srgbClr val="C00000"/>
                </a:solidFill>
              </a:rPr>
              <a:t>(NO ES LO MISMO UNA FAMILIA EN EL UMBRAL DE EXCLUSION QUE UNA QUE TENGA PROPIEDADES,OTROS </a:t>
            </a:r>
            <a:r>
              <a:rPr lang="es-ES" b="1" dirty="0">
                <a:solidFill>
                  <a:srgbClr val="C00000"/>
                </a:solidFill>
              </a:rPr>
              <a:t>B</a:t>
            </a:r>
            <a:r>
              <a:rPr lang="es-ES" b="1" dirty="0" smtClean="0">
                <a:solidFill>
                  <a:srgbClr val="C00000"/>
                </a:solidFill>
              </a:rPr>
              <a:t>IENES O QUE PUEDA PAGAR.</a:t>
            </a:r>
          </a:p>
          <a:p>
            <a:pPr algn="ctr"/>
            <a:r>
              <a:rPr lang="es-ES" b="1" dirty="0" smtClean="0">
                <a:solidFill>
                  <a:srgbClr val="C00000"/>
                </a:solidFill>
              </a:rPr>
              <a:t>HAY MEDIREMOS LA PRESION QUE SE PUEDA HACER ,Y LOS RECURSOS DEL GRUPO QUE SE VAYAN A USAR</a:t>
            </a:r>
            <a:r>
              <a:rPr lang="es-ES" dirty="0" smtClean="0"/>
              <a:t>)</a:t>
            </a:r>
            <a:endParaRPr lang="es-ES" dirty="0"/>
          </a:p>
        </p:txBody>
      </p:sp>
      <p:sp>
        <p:nvSpPr>
          <p:cNvPr id="6" name="5 Rectángulo"/>
          <p:cNvSpPr/>
          <p:nvPr/>
        </p:nvSpPr>
        <p:spPr>
          <a:xfrm>
            <a:off x="27968" y="4293096"/>
            <a:ext cx="9061779"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NO DEJAR NUNCA QUE EL AFECTADO SE IRRITE O MUESTRE AGRESIVIDAD.(HAY QUE CALMARLO) NO ES BUENO EN UNA MESA DE NEGOCIACION. </a:t>
            </a:r>
            <a:endParaRPr lang="es-ES" dirty="0"/>
          </a:p>
        </p:txBody>
      </p:sp>
      <p:sp>
        <p:nvSpPr>
          <p:cNvPr id="7" name="6 Rectángulo"/>
          <p:cNvSpPr/>
          <p:nvPr/>
        </p:nvSpPr>
        <p:spPr>
          <a:xfrm>
            <a:off x="-4531" y="5589240"/>
            <a:ext cx="9087063"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dirty="0" smtClean="0">
                <a:solidFill>
                  <a:srgbClr val="FF0000"/>
                </a:solidFill>
              </a:rPr>
              <a:t>COMO UTIMO RECURSO </a:t>
            </a:r>
            <a:r>
              <a:rPr lang="es-ES" dirty="0" smtClean="0">
                <a:solidFill>
                  <a:schemeClr val="tx1"/>
                </a:solidFill>
              </a:rPr>
              <a:t>Y SERENAMENTE  </a:t>
            </a:r>
            <a:r>
              <a:rPr lang="es-ES" dirty="0" smtClean="0">
                <a:solidFill>
                  <a:srgbClr val="C00000"/>
                </a:solidFill>
              </a:rPr>
              <a:t>SI NO HAY SOLUCION </a:t>
            </a:r>
            <a:r>
              <a:rPr lang="es-ES" dirty="0" smtClean="0">
                <a:solidFill>
                  <a:schemeClr val="tx1"/>
                </a:solidFill>
              </a:rPr>
              <a:t>SE LE  ADVIERTE A LA ENTIDAD QUE SE VAN A PROPONER MOVILIZACIONES CONTRA EL BANCO EN TANTO NO SE SOLUCIONE  EL CASO EN CUESTION</a:t>
            </a:r>
            <a:endParaRPr lang="es-ES" dirty="0">
              <a:solidFill>
                <a:schemeClr val="tx1"/>
              </a:solidFill>
            </a:endParaRPr>
          </a:p>
        </p:txBody>
      </p:sp>
    </p:spTree>
    <p:extLst>
      <p:ext uri="{BB962C8B-B14F-4D97-AF65-F5344CB8AC3E}">
        <p14:creationId xmlns:p14="http://schemas.microsoft.com/office/powerpoint/2010/main" xmlns="" val="1818163759"/>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1000" fill="hold"/>
                                        <p:tgtEl>
                                          <p:spTgt spid="4"/>
                                        </p:tgtEl>
                                        <p:attrNameLst>
                                          <p:attrName>ppt_w</p:attrName>
                                        </p:attrNameLst>
                                      </p:cBhvr>
                                      <p:tavLst>
                                        <p:tav tm="0">
                                          <p:val>
                                            <p:fltVal val="0"/>
                                          </p:val>
                                        </p:tav>
                                        <p:tav tm="100000">
                                          <p:val>
                                            <p:strVal val="#ppt_w"/>
                                          </p:val>
                                        </p:tav>
                                      </p:tavLst>
                                    </p:anim>
                                    <p:anim calcmode="lin" valueType="num">
                                      <p:cBhvr>
                                        <p:cTn id="34" dur="1000" fill="hold"/>
                                        <p:tgtEl>
                                          <p:spTgt spid="4"/>
                                        </p:tgtEl>
                                        <p:attrNameLst>
                                          <p:attrName>ppt_h</p:attrName>
                                        </p:attrNameLst>
                                      </p:cBhvr>
                                      <p:tavLst>
                                        <p:tav tm="0">
                                          <p:val>
                                            <p:fltVal val="0"/>
                                          </p:val>
                                        </p:tav>
                                        <p:tav tm="100000">
                                          <p:val>
                                            <p:strVal val="#ppt_h"/>
                                          </p:val>
                                        </p:tav>
                                      </p:tavLst>
                                    </p:anim>
                                    <p:anim calcmode="lin" valueType="num">
                                      <p:cBhvr>
                                        <p:cTn id="35" dur="1000" fill="hold"/>
                                        <p:tgtEl>
                                          <p:spTgt spid="4"/>
                                        </p:tgtEl>
                                        <p:attrNameLst>
                                          <p:attrName>style.rotation</p:attrName>
                                        </p:attrNameLst>
                                      </p:cBhvr>
                                      <p:tavLst>
                                        <p:tav tm="0">
                                          <p:val>
                                            <p:fltVal val="90"/>
                                          </p:val>
                                        </p:tav>
                                        <p:tav tm="100000">
                                          <p:val>
                                            <p:fltVal val="0"/>
                                          </p:val>
                                        </p:tav>
                                      </p:tavLst>
                                    </p:anim>
                                    <p:animEffect transition="in" filter="fade">
                                      <p:cBhvr>
                                        <p:cTn id="36" dur="10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ipe(up)">
                                      <p:cBhvr>
                                        <p:cTn id="41" dur="5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additive="base">
                                        <p:cTn id="46" dur="500" fill="hold"/>
                                        <p:tgtEl>
                                          <p:spTgt spid="7"/>
                                        </p:tgtEl>
                                        <p:attrNameLst>
                                          <p:attrName>ppt_x</p:attrName>
                                        </p:attrNameLst>
                                      </p:cBhvr>
                                      <p:tavLst>
                                        <p:tav tm="0">
                                          <p:val>
                                            <p:strVal val="#ppt_x"/>
                                          </p:val>
                                        </p:tav>
                                        <p:tav tm="100000">
                                          <p:val>
                                            <p:strVal val="#ppt_x"/>
                                          </p:val>
                                        </p:tav>
                                      </p:tavLst>
                                    </p:anim>
                                    <p:anim calcmode="lin" valueType="num">
                                      <p:cBhvr additive="base">
                                        <p:cTn id="4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498" y="188640"/>
            <a:ext cx="8928992" cy="158417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 dirty="0" smtClean="0"/>
              <a:t>LOS MEDIADORES SON PERSONAS AFECTADAS Y NO AFECTADAS  PERO LOS SENTIMIENTOS HAY QUE DEJARLOS EN LA CALLE A LA HORA DE NEGOCIAR EN EL BANCO.NO HAY QUE DEJARSE LLEVAR POR CUESTIONES PERSONALES MOSTRANDO IMPARCIALIDAD EN LA MESA AUNQUE SIEMPRE ESTAMOS DE LADO DEL AFECTADO.</a:t>
            </a:r>
            <a:r>
              <a:rPr lang="es-ES" dirty="0" smtClean="0">
                <a:solidFill>
                  <a:srgbClr val="C00000"/>
                </a:solidFill>
              </a:rPr>
              <a:t>( NOS LLEVAREMOS A NUESTRO TERRENO LA MEDIACION)</a:t>
            </a:r>
            <a:endParaRPr lang="es-ES" dirty="0">
              <a:solidFill>
                <a:srgbClr val="C00000"/>
              </a:solidFill>
            </a:endParaRPr>
          </a:p>
        </p:txBody>
      </p:sp>
      <p:sp>
        <p:nvSpPr>
          <p:cNvPr id="3" name="2 Rectángulo"/>
          <p:cNvSpPr/>
          <p:nvPr/>
        </p:nvSpPr>
        <p:spPr>
          <a:xfrm>
            <a:off x="0" y="2034809"/>
            <a:ext cx="9128502" cy="9144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s-ES" dirty="0" smtClean="0"/>
              <a:t>LOS CASOS</a:t>
            </a:r>
            <a:r>
              <a:rPr lang="es-ES" b="1" dirty="0" smtClean="0">
                <a:solidFill>
                  <a:srgbClr val="C00000"/>
                </a:solidFill>
              </a:rPr>
              <a:t> NO </a:t>
            </a:r>
            <a:r>
              <a:rPr lang="es-ES" dirty="0" smtClean="0"/>
              <a:t>SE ARREGLAN EN LA PRIMERA CITA,HAY QUE PENSAR CON CALMA</a:t>
            </a:r>
            <a:endParaRPr lang="es-ES" dirty="0"/>
          </a:p>
        </p:txBody>
      </p:sp>
      <p:sp>
        <p:nvSpPr>
          <p:cNvPr id="4" name="3 Rectángulo"/>
          <p:cNvSpPr/>
          <p:nvPr/>
        </p:nvSpPr>
        <p:spPr>
          <a:xfrm>
            <a:off x="36512" y="3356992"/>
            <a:ext cx="9091990" cy="326295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ES" b="1" dirty="0" smtClean="0">
                <a:solidFill>
                  <a:srgbClr val="C00000"/>
                </a:solidFill>
              </a:rPr>
              <a:t>LOS BANCOS YA TIENEN PROTOCOLOS DE ACTUACCION EN CASO DE PROTESTA</a:t>
            </a:r>
          </a:p>
          <a:p>
            <a:pPr algn="ctr"/>
            <a:r>
              <a:rPr lang="es-ES" b="1" dirty="0" smtClean="0">
                <a:solidFill>
                  <a:schemeClr val="tx1"/>
                </a:solidFill>
              </a:rPr>
              <a:t>EL BBVA DISTRIBUYE UN PROTOCOLO INTERNO DE ACTUACION PARA AFRONTAR PROTESTAS ANTIDESAHUCIOS DE “ CORTA O LARGA DURACCION”</a:t>
            </a:r>
          </a:p>
          <a:p>
            <a:pPr algn="ctr"/>
            <a:r>
              <a:rPr lang="es-ES" b="1" dirty="0" smtClean="0">
                <a:solidFill>
                  <a:schemeClr val="tx1"/>
                </a:solidFill>
              </a:rPr>
              <a:t>´´MANTENER LA CALMA´´,´´NO ENFRENTARCE A LOS MANIFESTANTES ´´ Y ´´NO HACER DECLARACIONES A LOS MEDIOS DE COMUNICACIÓN´´ SON LAS PRIMERAS PAUTAS DE COMPORTAMIENTO.</a:t>
            </a:r>
          </a:p>
          <a:p>
            <a:pPr algn="ctr"/>
            <a:r>
              <a:rPr lang="es-ES" b="1" dirty="0" smtClean="0">
                <a:solidFill>
                  <a:schemeClr val="tx1"/>
                </a:solidFill>
              </a:rPr>
              <a:t>SI LA PROTESTA ES “PACIFICA”, LES HARAN SABER A LOS “OCUPANTES” QUE “ALGUN RESPONSABLE DE LA ENTIDAD LES ATENDERA AL DIA SIGUIENTE O , SI FUERA FESTIVO,EN EL PRIMER DIA HABIL, CONCERTANDO UNA REUNION AL EFECTO”</a:t>
            </a:r>
            <a:endParaRPr lang="es-ES" b="1" dirty="0">
              <a:solidFill>
                <a:schemeClr val="tx1"/>
              </a:solidFill>
            </a:endParaRPr>
          </a:p>
        </p:txBody>
      </p:sp>
    </p:spTree>
    <p:extLst>
      <p:ext uri="{BB962C8B-B14F-4D97-AF65-F5344CB8AC3E}">
        <p14:creationId xmlns:p14="http://schemas.microsoft.com/office/powerpoint/2010/main" xmlns="" val="9241648"/>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9144000" cy="3212976"/>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s-ES" dirty="0" smtClean="0"/>
              <a:t>“MANTENER LA CALMA”. “ NO ENFRENTARSE A LOS MANIFESTANTES” Y “ NO HACER DECLARACIONES  A LOS MEDIOS DE COMUNICACIÓN ,ESTAS SON LAS PRIMERAS RECOMENDACIONES QUE HACE EL BBVA A SUS EMPLEADOS PARA QUE SEPAN QUE DEBEN HACER “ANTE CUALQUIER OCUPACION QUE  ALTERE EL HABITUAL DESARROLLO DE LA ACTIVIDAD DE LA OFICINA”.AUNQUE ESTE PROTOCOLO NO ES NUEVO, LOS VIOLENTOS ALTERCADOS QUE TUVIERON LUGAR EN EL CENTRO DE MADRID DESPUES DEL 22M . AL FINALIZAR LAS MARCHAS DE LA DIGNIDAD HAN VUELTO A ACTIVAR LAS ALARMAS ENTRE LOS RESPONSABLES DE LAS ENTIDADES BANCARIAS.</a:t>
            </a:r>
            <a:endParaRPr lang="es-ES" dirty="0"/>
          </a:p>
        </p:txBody>
      </p:sp>
      <p:sp>
        <p:nvSpPr>
          <p:cNvPr id="3" name="2 Rectángulo"/>
          <p:cNvSpPr/>
          <p:nvPr/>
        </p:nvSpPr>
        <p:spPr>
          <a:xfrm>
            <a:off x="0" y="3429000"/>
            <a:ext cx="9144000" cy="187220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s-ES" dirty="0" smtClean="0"/>
              <a:t>ESTE PROCEDIMIENTO DE ACTUACION, ENVIADO A TRAVES DE UNA CIRCULAR INTERNA A LA QUE HA TENIDO ACCESO EL DIARIO. ES ,CONTIENE OTRAS PAUTAS DE COMPORTAMIENTO ANTE LA POSIBILIDAD DE QUE COLECTIVOS ANTIDESAHUCIOS O CLIENTES AFECTADOS POR LAS PREFERENTES DECIDAN MANIFESTAR SUS PROTESTAS U OCUPAR EL INTERIOR DE ALGUNA DE SU OFICINAS.</a:t>
            </a:r>
            <a:endParaRPr lang="es-ES" dirty="0"/>
          </a:p>
        </p:txBody>
      </p:sp>
      <p:sp>
        <p:nvSpPr>
          <p:cNvPr id="4" name="3 Rectángulo"/>
          <p:cNvSpPr/>
          <p:nvPr/>
        </p:nvSpPr>
        <p:spPr>
          <a:xfrm>
            <a:off x="0" y="5589240"/>
            <a:ext cx="9144000" cy="9144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ES" dirty="0" smtClean="0"/>
              <a:t>TIENEN VARIOS PLANES  PLAN A  Y PLAN B POR SI SE ALARGA DEMASIADO LA OCUPACION DE LA ENTIDAD</a:t>
            </a:r>
          </a:p>
          <a:p>
            <a:pPr algn="ctr"/>
            <a:r>
              <a:rPr lang="es-ES" dirty="0"/>
              <a:t> </a:t>
            </a:r>
            <a:r>
              <a:rPr lang="es-ES" dirty="0" smtClean="0"/>
              <a:t>BANKIA TAMBIEN LO TIENE </a:t>
            </a:r>
            <a:endParaRPr lang="es-ES" dirty="0"/>
          </a:p>
        </p:txBody>
      </p:sp>
    </p:spTree>
    <p:extLst>
      <p:ext uri="{BB962C8B-B14F-4D97-AF65-F5344CB8AC3E}">
        <p14:creationId xmlns:p14="http://schemas.microsoft.com/office/powerpoint/2010/main" xmlns="" val="8089774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80">
                                          <p:stCondLst>
                                            <p:cond delay="0"/>
                                          </p:stCondLst>
                                        </p:cTn>
                                        <p:tgtEl>
                                          <p:spTgt spid="3"/>
                                        </p:tgtEl>
                                      </p:cBhvr>
                                    </p:animEffect>
                                    <p:anim calcmode="lin" valueType="num">
                                      <p:cBhvr>
                                        <p:cTn id="15"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gtEl>
                                      </p:cBhvr>
                                      <p:to x="100000" y="60000"/>
                                    </p:animScale>
                                    <p:animScale>
                                      <p:cBhvr>
                                        <p:cTn id="21" dur="166" decel="50000">
                                          <p:stCondLst>
                                            <p:cond delay="676"/>
                                          </p:stCondLst>
                                        </p:cTn>
                                        <p:tgtEl>
                                          <p:spTgt spid="3"/>
                                        </p:tgtEl>
                                      </p:cBhvr>
                                      <p:to x="100000" y="100000"/>
                                    </p:animScale>
                                    <p:animScale>
                                      <p:cBhvr>
                                        <p:cTn id="22" dur="26">
                                          <p:stCondLst>
                                            <p:cond delay="1312"/>
                                          </p:stCondLst>
                                        </p:cTn>
                                        <p:tgtEl>
                                          <p:spTgt spid="3"/>
                                        </p:tgtEl>
                                      </p:cBhvr>
                                      <p:to x="100000" y="80000"/>
                                    </p:animScale>
                                    <p:animScale>
                                      <p:cBhvr>
                                        <p:cTn id="23" dur="166" decel="50000">
                                          <p:stCondLst>
                                            <p:cond delay="1338"/>
                                          </p:stCondLst>
                                        </p:cTn>
                                        <p:tgtEl>
                                          <p:spTgt spid="3"/>
                                        </p:tgtEl>
                                      </p:cBhvr>
                                      <p:to x="100000" y="100000"/>
                                    </p:animScale>
                                    <p:animScale>
                                      <p:cBhvr>
                                        <p:cTn id="24" dur="26">
                                          <p:stCondLst>
                                            <p:cond delay="1642"/>
                                          </p:stCondLst>
                                        </p:cTn>
                                        <p:tgtEl>
                                          <p:spTgt spid="3"/>
                                        </p:tgtEl>
                                      </p:cBhvr>
                                      <p:to x="100000" y="90000"/>
                                    </p:animScale>
                                    <p:animScale>
                                      <p:cBhvr>
                                        <p:cTn id="25" dur="166" decel="50000">
                                          <p:stCondLst>
                                            <p:cond delay="1668"/>
                                          </p:stCondLst>
                                        </p:cTn>
                                        <p:tgtEl>
                                          <p:spTgt spid="3"/>
                                        </p:tgtEl>
                                      </p:cBhvr>
                                      <p:to x="100000" y="100000"/>
                                    </p:animScale>
                                    <p:animScale>
                                      <p:cBhvr>
                                        <p:cTn id="26" dur="26">
                                          <p:stCondLst>
                                            <p:cond delay="1808"/>
                                          </p:stCondLst>
                                        </p:cTn>
                                        <p:tgtEl>
                                          <p:spTgt spid="3"/>
                                        </p:tgtEl>
                                      </p:cBhvr>
                                      <p:to x="100000" y="95000"/>
                                    </p:animScale>
                                    <p:animScale>
                                      <p:cBhvr>
                                        <p:cTn id="27" dur="166" decel="50000">
                                          <p:stCondLst>
                                            <p:cond delay="1834"/>
                                          </p:stCondLst>
                                        </p:cTn>
                                        <p:tgtEl>
                                          <p:spTgt spid="3"/>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p:cTn id="32" dur="1000" fill="hold"/>
                                        <p:tgtEl>
                                          <p:spTgt spid="4"/>
                                        </p:tgtEl>
                                        <p:attrNameLst>
                                          <p:attrName>ppt_w</p:attrName>
                                        </p:attrNameLst>
                                      </p:cBhvr>
                                      <p:tavLst>
                                        <p:tav tm="0">
                                          <p:val>
                                            <p:fltVal val="0"/>
                                          </p:val>
                                        </p:tav>
                                        <p:tav tm="100000">
                                          <p:val>
                                            <p:strVal val="#ppt_w"/>
                                          </p:val>
                                        </p:tav>
                                      </p:tavLst>
                                    </p:anim>
                                    <p:anim calcmode="lin" valueType="num">
                                      <p:cBhvr>
                                        <p:cTn id="33" dur="1000" fill="hold"/>
                                        <p:tgtEl>
                                          <p:spTgt spid="4"/>
                                        </p:tgtEl>
                                        <p:attrNameLst>
                                          <p:attrName>ppt_h</p:attrName>
                                        </p:attrNameLst>
                                      </p:cBhvr>
                                      <p:tavLst>
                                        <p:tav tm="0">
                                          <p:val>
                                            <p:fltVal val="0"/>
                                          </p:val>
                                        </p:tav>
                                        <p:tav tm="100000">
                                          <p:val>
                                            <p:strVal val="#ppt_h"/>
                                          </p:val>
                                        </p:tav>
                                      </p:tavLst>
                                    </p:anim>
                                    <p:anim calcmode="lin" valueType="num">
                                      <p:cBhvr>
                                        <p:cTn id="34" dur="1000" fill="hold"/>
                                        <p:tgtEl>
                                          <p:spTgt spid="4"/>
                                        </p:tgtEl>
                                        <p:attrNameLst>
                                          <p:attrName>style.rotation</p:attrName>
                                        </p:attrNameLst>
                                      </p:cBhvr>
                                      <p:tavLst>
                                        <p:tav tm="0">
                                          <p:val>
                                            <p:fltVal val="90"/>
                                          </p:val>
                                        </p:tav>
                                        <p:tav tm="100000">
                                          <p:val>
                                            <p:fltVal val="0"/>
                                          </p:val>
                                        </p:tav>
                                      </p:tavLst>
                                    </p:anim>
                                    <p:animEffect transition="in" filter="fade">
                                      <p:cBhvr>
                                        <p:cTn id="3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05977" y="332656"/>
            <a:ext cx="8892479" cy="79208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s-ES" b="1" dirty="0" smtClean="0"/>
              <a:t>SEGÚN SEA LA ACCION DENTRO DEL BANCO</a:t>
            </a:r>
          </a:p>
          <a:p>
            <a:pPr algn="ctr"/>
            <a:r>
              <a:rPr lang="es-ES" b="1" dirty="0" smtClean="0"/>
              <a:t>LO HABITUAL :</a:t>
            </a:r>
            <a:endParaRPr lang="es-ES" b="1" dirty="0"/>
          </a:p>
        </p:txBody>
      </p:sp>
      <p:sp>
        <p:nvSpPr>
          <p:cNvPr id="3" name="2 Rectángulo"/>
          <p:cNvSpPr/>
          <p:nvPr/>
        </p:nvSpPr>
        <p:spPr>
          <a:xfrm>
            <a:off x="179512" y="1340768"/>
            <a:ext cx="9036496"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VARIOS AFECTADOS Y EL PORTAVOZ O MEDIADOR CON LA DOCUMENTACION Y LAS PROPUESTAS. </a:t>
            </a:r>
            <a:endParaRPr lang="es-ES" dirty="0"/>
          </a:p>
        </p:txBody>
      </p:sp>
      <p:sp>
        <p:nvSpPr>
          <p:cNvPr id="4" name="3 Rectángulo"/>
          <p:cNvSpPr/>
          <p:nvPr/>
        </p:nvSpPr>
        <p:spPr>
          <a:xfrm>
            <a:off x="-4531" y="2528900"/>
            <a:ext cx="9144000" cy="50405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ES" dirty="0" smtClean="0"/>
              <a:t>NO DEJAR EXALTARSE A LOS AFECTADOS,NI A LOS COMPAÑEROS QUE ESTAN DENTRO</a:t>
            </a:r>
            <a:endParaRPr lang="es-ES" dirty="0"/>
          </a:p>
        </p:txBody>
      </p:sp>
      <p:sp>
        <p:nvSpPr>
          <p:cNvPr id="5" name="4 Rectángulo"/>
          <p:cNvSpPr/>
          <p:nvPr/>
        </p:nvSpPr>
        <p:spPr>
          <a:xfrm>
            <a:off x="0" y="3284984"/>
            <a:ext cx="9144000" cy="9144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ES" dirty="0" smtClean="0"/>
              <a:t>NO TOMAR REPRESALIAS CON L@S </a:t>
            </a:r>
            <a:r>
              <a:rPr lang="es-ES" b="1" dirty="0" smtClean="0">
                <a:solidFill>
                  <a:srgbClr val="C00000"/>
                </a:solidFill>
              </a:rPr>
              <a:t>TRABAJADORE@S</a:t>
            </a:r>
            <a:r>
              <a:rPr lang="es-ES" dirty="0" smtClean="0"/>
              <a:t> DEL BANCO ( AMENAZAS, INSULTOS, ETC. ) PUEDE CONLLEVAR DENUNCIA.( RIESGO EMOCIONAL, DEPRECION)</a:t>
            </a:r>
            <a:endParaRPr lang="es-ES" dirty="0"/>
          </a:p>
        </p:txBody>
      </p:sp>
      <p:sp>
        <p:nvSpPr>
          <p:cNvPr id="6" name="5 Rectángulo"/>
          <p:cNvSpPr/>
          <p:nvPr/>
        </p:nvSpPr>
        <p:spPr>
          <a:xfrm>
            <a:off x="59235" y="4509120"/>
            <a:ext cx="9144000"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SI EL BANCO DICE QUE VA A CERRAR, DECIR DE FORMA AMISTOSA QUE NOS QUEDAMOS DE FORMA  PACIFICA SIN OBLIGAR A NINGUN EMPLEADO A QUEDARSE</a:t>
            </a:r>
            <a:endParaRPr lang="es-ES" dirty="0"/>
          </a:p>
        </p:txBody>
      </p:sp>
      <p:sp>
        <p:nvSpPr>
          <p:cNvPr id="7" name="6 Rectángulo"/>
          <p:cNvSpPr/>
          <p:nvPr/>
        </p:nvSpPr>
        <p:spPr>
          <a:xfrm>
            <a:off x="0" y="5805264"/>
            <a:ext cx="9144000" cy="9144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s-ES" dirty="0" smtClean="0"/>
              <a:t>EL GRUPO DEBE ESTAR UNIDO.</a:t>
            </a:r>
          </a:p>
          <a:p>
            <a:pPr algn="ctr"/>
            <a:r>
              <a:rPr lang="es-ES" dirty="0" smtClean="0"/>
              <a:t>EN CASO DE GRABACION SE GRABA AL COMPAÑER@ CERCA DE LA SITUACION DE ESTRÉS ( SI LA HAY ) PARA TENER GRABADO AUDIO</a:t>
            </a:r>
            <a:endParaRPr lang="es-ES" dirty="0"/>
          </a:p>
        </p:txBody>
      </p:sp>
    </p:spTree>
    <p:extLst>
      <p:ext uri="{BB962C8B-B14F-4D97-AF65-F5344CB8AC3E}">
        <p14:creationId xmlns:p14="http://schemas.microsoft.com/office/powerpoint/2010/main" xmlns="" val="231619329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 fill="hold"/>
                                        <p:tgtEl>
                                          <p:spTgt spid="4"/>
                                        </p:tgtEl>
                                        <p:attrNameLst>
                                          <p:attrName>ppt_w</p:attrName>
                                        </p:attrNameLst>
                                      </p:cBhvr>
                                      <p:tavLst>
                                        <p:tav tm="0">
                                          <p:val>
                                            <p:fltVal val="0"/>
                                          </p:val>
                                        </p:tav>
                                        <p:tav tm="100000">
                                          <p:val>
                                            <p:strVal val="#ppt_w"/>
                                          </p:val>
                                        </p:tav>
                                      </p:tavLst>
                                    </p:anim>
                                    <p:anim calcmode="lin" valueType="num">
                                      <p:cBhvr>
                                        <p:cTn id="21" dur="500" fill="hold"/>
                                        <p:tgtEl>
                                          <p:spTgt spid="4"/>
                                        </p:tgtEl>
                                        <p:attrNameLst>
                                          <p:attrName>ppt_h</p:attrName>
                                        </p:attrNameLst>
                                      </p:cBhvr>
                                      <p:tavLst>
                                        <p:tav tm="0">
                                          <p:val>
                                            <p:fltVal val="0"/>
                                          </p:val>
                                        </p:tav>
                                        <p:tav tm="100000">
                                          <p:val>
                                            <p:strVal val="#ppt_h"/>
                                          </p:val>
                                        </p:tav>
                                      </p:tavLst>
                                    </p:anim>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1"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p:cTn id="34" dur="1000" fill="hold"/>
                                        <p:tgtEl>
                                          <p:spTgt spid="6"/>
                                        </p:tgtEl>
                                        <p:attrNameLst>
                                          <p:attrName>ppt_w</p:attrName>
                                        </p:attrNameLst>
                                      </p:cBhvr>
                                      <p:tavLst>
                                        <p:tav tm="0">
                                          <p:val>
                                            <p:fltVal val="0"/>
                                          </p:val>
                                        </p:tav>
                                        <p:tav tm="100000">
                                          <p:val>
                                            <p:strVal val="#ppt_w"/>
                                          </p:val>
                                        </p:tav>
                                      </p:tavLst>
                                    </p:anim>
                                    <p:anim calcmode="lin" valueType="num">
                                      <p:cBhvr>
                                        <p:cTn id="35" dur="1000" fill="hold"/>
                                        <p:tgtEl>
                                          <p:spTgt spid="6"/>
                                        </p:tgtEl>
                                        <p:attrNameLst>
                                          <p:attrName>ppt_h</p:attrName>
                                        </p:attrNameLst>
                                      </p:cBhvr>
                                      <p:tavLst>
                                        <p:tav tm="0">
                                          <p:val>
                                            <p:fltVal val="0"/>
                                          </p:val>
                                        </p:tav>
                                        <p:tav tm="100000">
                                          <p:val>
                                            <p:strVal val="#ppt_h"/>
                                          </p:val>
                                        </p:tav>
                                      </p:tavLst>
                                    </p:anim>
                                    <p:anim calcmode="lin" valueType="num">
                                      <p:cBhvr>
                                        <p:cTn id="36" dur="1000" fill="hold"/>
                                        <p:tgtEl>
                                          <p:spTgt spid="6"/>
                                        </p:tgtEl>
                                        <p:attrNameLst>
                                          <p:attrName>style.rotation</p:attrName>
                                        </p:attrNameLst>
                                      </p:cBhvr>
                                      <p:tavLst>
                                        <p:tav tm="0">
                                          <p:val>
                                            <p:fltVal val="90"/>
                                          </p:val>
                                        </p:tav>
                                        <p:tav tm="100000">
                                          <p:val>
                                            <p:fltVal val="0"/>
                                          </p:val>
                                        </p:tav>
                                      </p:tavLst>
                                    </p:anim>
                                    <p:animEffect transition="in" filter="fade">
                                      <p:cBhvr>
                                        <p:cTn id="37" dur="10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up)">
                                      <p:cBhvr>
                                        <p:cTn id="4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1092</TotalTime>
  <Words>3057</Words>
  <Application>Microsoft Office PowerPoint</Application>
  <PresentationFormat>Presentación en pantalla (4:3)</PresentationFormat>
  <Paragraphs>157</Paragraphs>
  <Slides>20</Slides>
  <Notes>2</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Diapositiva 1</vt:lpstr>
      <vt:lpstr>ESQUEMA DE NEGOCIACIÓN COLECTIVA</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MESAS DE NEGOCIACION COLECTIVA</vt:lpstr>
      <vt:lpstr>Diapositiva 16</vt:lpstr>
      <vt:lpstr>Diapositiva 17</vt:lpstr>
      <vt:lpstr>Diapositiva 18</vt:lpstr>
      <vt:lpstr>Diapositiva 19</vt:lpstr>
      <vt:lpstr>Diapositiva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JOSE-MARI-</dc:creator>
  <cp:lastModifiedBy>P</cp:lastModifiedBy>
  <cp:revision>75</cp:revision>
  <dcterms:created xsi:type="dcterms:W3CDTF">2015-10-16T18:05:37Z</dcterms:created>
  <dcterms:modified xsi:type="dcterms:W3CDTF">2019-10-19T17:01:19Z</dcterms:modified>
</cp:coreProperties>
</file>