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9" r:id="rId2"/>
    <p:sldId id="373" r:id="rId3"/>
    <p:sldId id="374" r:id="rId4"/>
    <p:sldId id="37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6" autoAdjust="0"/>
    <p:restoredTop sz="94624" autoAdjust="0"/>
  </p:normalViewPr>
  <p:slideViewPr>
    <p:cSldViewPr>
      <p:cViewPr>
        <p:scale>
          <a:sx n="98" d="100"/>
          <a:sy n="98" d="100"/>
        </p:scale>
        <p:origin x="32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E826A-D460-4B61-B16E-CB53A8A7FC6C}" type="datetimeFigureOut">
              <a:rPr lang="es-ES" smtClean="0"/>
              <a:pPr/>
              <a:t>19/10/2019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1ABF-4C8B-4FBC-B1FC-F5626565EC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96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50963" y="749300"/>
            <a:ext cx="4922837" cy="36925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62709" y="4678118"/>
            <a:ext cx="6101309" cy="4432059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50963" y="749300"/>
            <a:ext cx="4922837" cy="36925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62709" y="4678118"/>
            <a:ext cx="6101309" cy="4432059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50963" y="749300"/>
            <a:ext cx="4922837" cy="36925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62709" y="4678118"/>
            <a:ext cx="6101309" cy="4432059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9195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2284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252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7439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0022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829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966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7082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952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83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9183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9CAD-A1BB-41E8-B323-B99DE8919FA2}" type="datetimeFigureOut">
              <a:rPr lang="es-ES_tradnl" smtClean="0"/>
              <a:pPr/>
              <a:t>19/10/2019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7201-0C6D-4B1C-A9C7-A1F77F5D65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9848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:\Users\mari y pepe\Desktop\POWERPOIN2016 STOP\15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316" y="-889484"/>
            <a:ext cx="5667375" cy="75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mari y pepe\Desktop\POWERPOIN2016 STOP\señ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79"/>
            <a:ext cx="5400600" cy="58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C:\Users\mari y pepe\Desktop\POWERPOIN2016 STOP\edficios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59432"/>
            <a:ext cx="9144000" cy="66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C:\Users\mari y pepe\Desktop\POWERPOIN2016 STOP\casi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-581025"/>
            <a:ext cx="5667375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C:\Users\mari y pepe\Desktop\POWERPOIN2016 STOP\s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320480" cy="34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C:\Users\mari y pepe\Desktop\POWERPOIN2016 STOP\desahuci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182" y="-178618"/>
            <a:ext cx="5667375" cy="57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C:\Users\mari y pepe\Desktop\POWERPOIN2016 STOP\granad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785" y="63230"/>
            <a:ext cx="5828430" cy="5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C:\Users\mari y pepe\Desktop\POWERPOIN2016 STOP\15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083"/>
            <a:ext cx="5667375" cy="61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C:\Users\mari y pepe\Desktop\POWERPOIN2016 STOP\titul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785" y="-428625"/>
            <a:ext cx="6226583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C:\Users\mari y pepe\Desktop\POWERPOIN2016 STOP\contact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36"/>
            <a:ext cx="9251504" cy="70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8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00ACE-BD2E-4017-9594-9F35E500494F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849408" y="60593"/>
            <a:ext cx="5564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Precios vivienda libre por trimestres y años </a:t>
            </a:r>
            <a:endParaRPr lang="es-ES_tradnl" sz="2000" b="1" dirty="0"/>
          </a:p>
        </p:txBody>
      </p:sp>
      <p:sp>
        <p:nvSpPr>
          <p:cNvPr id="5" name="4 Flecha abajo"/>
          <p:cNvSpPr/>
          <p:nvPr/>
        </p:nvSpPr>
        <p:spPr>
          <a:xfrm>
            <a:off x="1064525" y="-228556"/>
            <a:ext cx="484632" cy="84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8828580"/>
              </p:ext>
            </p:extLst>
          </p:nvPr>
        </p:nvGraphicFramePr>
        <p:xfrm>
          <a:off x="0" y="910893"/>
          <a:ext cx="8967029" cy="5445457"/>
        </p:xfrm>
        <a:graphic>
          <a:graphicData uri="http://schemas.openxmlformats.org/presentationml/2006/ole">
            <p:oleObj spid="_x0000_s47160" name="Diapositiva" r:id="rId3" imgW="1004461" imgH="75287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0235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2F0B-FBBE-483E-A860-C45894180142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2212359"/>
              </p:ext>
            </p:extLst>
          </p:nvPr>
        </p:nvGraphicFramePr>
        <p:xfrm>
          <a:off x="436563" y="258763"/>
          <a:ext cx="8066087" cy="6046787"/>
        </p:xfrm>
        <a:graphic>
          <a:graphicData uri="http://schemas.openxmlformats.org/presentationml/2006/ole">
            <p:oleObj spid="_x0000_s48183" name="Diapositiva" r:id="rId3" imgW="4584177" imgH="3438075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6487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435-1531-48A9-8673-43331DA8772E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55888"/>
              </p:ext>
            </p:extLst>
          </p:nvPr>
        </p:nvGraphicFramePr>
        <p:xfrm>
          <a:off x="0" y="0"/>
          <a:ext cx="9144000" cy="6259571"/>
        </p:xfrm>
        <a:graphic>
          <a:graphicData uri="http://schemas.openxmlformats.org/presentationml/2006/ole">
            <p:oleObj spid="_x0000_s49207" name="Diapositiva" r:id="rId3" imgW="3305707" imgH="2477866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4971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435-1531-48A9-8673-43331DA8772E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3243750"/>
              </p:ext>
            </p:extLst>
          </p:nvPr>
        </p:nvGraphicFramePr>
        <p:xfrm>
          <a:off x="163513" y="736600"/>
          <a:ext cx="8379986" cy="5883275"/>
        </p:xfrm>
        <a:graphic>
          <a:graphicData uri="http://schemas.openxmlformats.org/presentationml/2006/ole">
            <p:oleObj spid="_x0000_s50231" name="Diapositiva" r:id="rId3" imgW="4968077" imgH="3726173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357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435-1531-48A9-8673-43331DA8772E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1640840"/>
              </p:ext>
            </p:extLst>
          </p:nvPr>
        </p:nvGraphicFramePr>
        <p:xfrm>
          <a:off x="94250" y="382136"/>
          <a:ext cx="8955500" cy="6114197"/>
        </p:xfrm>
        <a:graphic>
          <a:graphicData uri="http://schemas.openxmlformats.org/presentationml/2006/ole">
            <p:oleObj spid="_x0000_s51255" name="Diapositiva" r:id="rId3" imgW="3900052" imgH="292605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493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435-1531-48A9-8673-43331DA8772E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5836297"/>
              </p:ext>
            </p:extLst>
          </p:nvPr>
        </p:nvGraphicFramePr>
        <p:xfrm>
          <a:off x="672670" y="723332"/>
          <a:ext cx="7798660" cy="5496711"/>
        </p:xfrm>
        <a:graphic>
          <a:graphicData uri="http://schemas.openxmlformats.org/presentationml/2006/ole">
            <p:oleObj spid="_x0000_s52279" name="Diapositiva" r:id="rId3" imgW="3960743" imgH="2970410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373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23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24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FE1D-2576-4912-AC2B-1A5C5B1FC7E3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146051" y="21441"/>
            <a:ext cx="7390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Primeros pasos ¿qué implica apoyar en un caso?</a:t>
            </a:r>
          </a:p>
        </p:txBody>
      </p:sp>
      <p:sp>
        <p:nvSpPr>
          <p:cNvPr id="29" name="45 CuadroTexto"/>
          <p:cNvSpPr/>
          <p:nvPr/>
        </p:nvSpPr>
        <p:spPr>
          <a:xfrm>
            <a:off x="0" y="392282"/>
            <a:ext cx="9144000" cy="64951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/>
            </a:pPr>
            <a:r>
              <a:rPr lang="es-ES" sz="1600" b="1" i="0" u="none" strike="noStrike" kern="1200" spc="0" dirty="0">
                <a:ln>
                  <a:noFill/>
                </a:ln>
                <a:latin typeface="Arial" pitchFamily="18"/>
                <a:ea typeface="Arial Unicode MS" pitchFamily="2"/>
                <a:cs typeface="Arial" pitchFamily="2"/>
              </a:rPr>
              <a:t>La familia ha de ser la primera interesada en llevar su propio caso y saber cómo </a:t>
            </a:r>
            <a:r>
              <a:rPr lang="es-ES" sz="1600" b="1" i="0" u="none" strike="noStrike" kern="1200" spc="0" dirty="0" smtClean="0">
                <a:ln>
                  <a:noFill/>
                </a:ln>
                <a:latin typeface="Arial" pitchFamily="18"/>
                <a:ea typeface="Arial Unicode MS" pitchFamily="2"/>
                <a:cs typeface="Arial" pitchFamily="2"/>
              </a:rPr>
              <a:t>va, y transmitirlo</a:t>
            </a:r>
            <a:endParaRPr lang="es-ES" sz="1600" b="1" i="0" u="none" strike="noStrike" kern="1200" spc="0" dirty="0">
              <a:ln>
                <a:noFill/>
              </a:ln>
              <a:latin typeface="Arial" pitchFamily="18"/>
              <a:ea typeface="Arial Unicode MS" pitchFamily="2"/>
              <a:cs typeface="Ari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/>
            </a:pPr>
            <a:endParaRPr lang="es-ES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/>
            </a:pPr>
            <a:r>
              <a:rPr lang="es-ES" sz="1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Pinceladas para el apoyo: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Hablar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con ellos para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tranquilizarles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(si es necesario recomendar el Grupo de Apoyo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Psicológico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Contar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la forma de trabajo del grupo Stop Desahucios y la importancia de la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implicación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de la familia.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La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necesidad de la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lucha colectiva y de la solidaridad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para solucionar todos los problemas y casos.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Explicar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cómo puede ser el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proceso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, qué pasos se seguirán y qué deben hacer.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Pedir </a:t>
            </a:r>
            <a:r>
              <a:rPr lang="es-ES" sz="140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la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documentación necesaria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para estudiar el caso (escrituras, compraventa, recibos, etc.)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</a:t>
            </a:r>
            <a:r>
              <a:rPr lang="es-ES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Leer</a:t>
            </a:r>
            <a:r>
              <a:rPr lang="es-ES" sz="1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</a:t>
            </a:r>
            <a:r>
              <a:rPr lang="es-ES" sz="140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con la familia la documentación requerida,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servirá para que se vayan familiarizando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Comprobar que el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Protocolo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está completo. Que lo rellene la familia.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Realizar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una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primera visita a la entidad acompañando a la familia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para exponer la situación y para solicitarle a la entidad una solución viable para la familia.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Realizar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junto con la familia un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</a:t>
            </a:r>
            <a:r>
              <a:rPr lang="es-ES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escrito (2 copias)</a:t>
            </a: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con la propuesta de la familia estudiada adecuadamente.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</a:t>
            </a:r>
            <a:r>
              <a:rPr lang="es-ES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Llevar </a:t>
            </a:r>
            <a:r>
              <a:rPr lang="es-E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junto con la familia el</a:t>
            </a:r>
            <a:r>
              <a:rPr lang="es-ES" sz="1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escrito a la </a:t>
            </a:r>
            <a:r>
              <a:rPr lang="es-ES" sz="1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entidad </a:t>
            </a:r>
            <a:r>
              <a:rPr lang="es-ES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con </a:t>
            </a:r>
            <a:r>
              <a:rPr lang="es-E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copia y adjuntando toda la documentación necesaria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tabLst/>
              <a:defRPr sz="1800"/>
            </a:pP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La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familia </a:t>
            </a: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debe realizar un </a:t>
            </a:r>
            <a:r>
              <a:rPr lang="es-ES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adecuado seguimiento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del caso </a:t>
            </a: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a todos los compañeros que les apoyan en su caso, informando de las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visitas a la entidad y negociaciones, manteniendo informada a la asamblea de los avances, pero también de las resistencias para el estudio de posibles alternativas o </a:t>
            </a:r>
            <a:r>
              <a:rPr lang="es-ES" sz="14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acciones llegado el caso</a:t>
            </a:r>
            <a:r>
              <a:rPr lang="es-ES" sz="14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.</a:t>
            </a:r>
          </a:p>
          <a:p>
            <a:pPr lvl="0" algn="just">
              <a:spcAft>
                <a:spcPts val="600"/>
              </a:spcAft>
              <a:buSzPct val="100000"/>
              <a:buAutoNum type="arabicPeriod"/>
              <a:defRPr sz="1800"/>
            </a:pPr>
            <a:r>
              <a:rPr lang="es-ES" sz="16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Debe mantenerse informada a las personas que hay a las  </a:t>
            </a:r>
            <a:r>
              <a:rPr lang="es-ES" sz="1600" b="1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mesas de negociación</a:t>
            </a:r>
            <a:r>
              <a:rPr lang="es-ES" sz="16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, de  las entidades que tenemos, también hay que ir actualizando los listado por entidades, con todos los datos necesarios.</a:t>
            </a:r>
          </a:p>
          <a:p>
            <a:pPr lvl="0" algn="just">
              <a:spcAft>
                <a:spcPts val="600"/>
              </a:spcAft>
              <a:buSzPct val="100000"/>
              <a:buAutoNum type="arabicPeriod"/>
              <a:defRPr sz="1800"/>
            </a:pPr>
            <a:r>
              <a:rPr lang="es-ES" sz="16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 Cada afectado debe informar en </a:t>
            </a:r>
            <a:r>
              <a:rPr lang="es-ES" sz="1600" b="1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asamblea</a:t>
            </a:r>
            <a:r>
              <a:rPr lang="es-ES" sz="16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rPr>
              <a:t> todo lo comunicado por su entidad, los compañeros deben mantener el listado el caso por entidades. </a:t>
            </a:r>
            <a:endParaRPr lang="es-ES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FE1D-2576-4912-AC2B-1A5C5B1FC7E3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282890" y="9815"/>
            <a:ext cx="7403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Primeros pasos en un caso nuevo</a:t>
            </a:r>
          </a:p>
        </p:txBody>
      </p:sp>
      <p:sp>
        <p:nvSpPr>
          <p:cNvPr id="5" name="51 CuadroTexto"/>
          <p:cNvSpPr/>
          <p:nvPr/>
        </p:nvSpPr>
        <p:spPr>
          <a:xfrm>
            <a:off x="285840" y="640746"/>
            <a:ext cx="1261439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1º Punto Información</a:t>
            </a:r>
          </a:p>
        </p:txBody>
      </p:sp>
      <p:sp>
        <p:nvSpPr>
          <p:cNvPr id="6" name="53 Flecha derecha"/>
          <p:cNvSpPr/>
          <p:nvPr/>
        </p:nvSpPr>
        <p:spPr>
          <a:xfrm>
            <a:off x="1607400" y="797165"/>
            <a:ext cx="499680" cy="1425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7" name="52 CuadroTexto"/>
          <p:cNvSpPr/>
          <p:nvPr/>
        </p:nvSpPr>
        <p:spPr>
          <a:xfrm>
            <a:off x="2107080" y="570473"/>
            <a:ext cx="6893640" cy="12001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- Contacto con Stop Desahucios.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</a:t>
            </a:r>
            <a:r>
              <a:rPr lang="es-ES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¿Cómo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funciona el grupo? Importancia de la </a:t>
            </a:r>
            <a:r>
              <a:rPr lang="es-ES" sz="14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solidaridad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en la lucha por la vivienda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</a:t>
            </a:r>
            <a:r>
              <a:rPr lang="es-E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Tranquilizar a la familia, y concienciarla de esta lucha que necesita: tiempo y constancia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</p:txBody>
      </p:sp>
      <p:sp>
        <p:nvSpPr>
          <p:cNvPr id="8" name="7 Flecha curvada hacia la derecha"/>
          <p:cNvSpPr/>
          <p:nvPr/>
        </p:nvSpPr>
        <p:spPr>
          <a:xfrm>
            <a:off x="-15157" y="1064409"/>
            <a:ext cx="300997" cy="379156"/>
          </a:xfrm>
          <a:prstGeom prst="curvedRightArrow">
            <a:avLst/>
          </a:pr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s-ES" dirty="0">
              <a:solidFill>
                <a:schemeClr val="tx1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51 CuadroTexto"/>
          <p:cNvSpPr/>
          <p:nvPr/>
        </p:nvSpPr>
        <p:spPr>
          <a:xfrm>
            <a:off x="135342" y="1398043"/>
            <a:ext cx="1971738" cy="710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hangingPunct="0">
              <a:buNone/>
              <a:defRPr sz="1800"/>
            </a:pPr>
            <a:r>
              <a:rPr lang="es-ES" sz="14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Zaidin: sábados 18h</a:t>
            </a:r>
          </a:p>
          <a:p>
            <a:pPr hangingPunct="0">
              <a:buNone/>
              <a:defRPr sz="1800"/>
            </a:pPr>
            <a:r>
              <a:rPr lang="es-ES" sz="1400" dirty="0" err="1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Zubia:lunes</a:t>
            </a:r>
            <a:r>
              <a:rPr lang="es-ES" sz="14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19h</a:t>
            </a:r>
          </a:p>
          <a:p>
            <a:pPr hangingPunct="0">
              <a:buNone/>
              <a:defRPr sz="1800"/>
            </a:pPr>
            <a:r>
              <a:rPr lang="es-ES" sz="14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Centro :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miercoles</a:t>
            </a:r>
            <a:r>
              <a:rPr lang="es-ES" sz="14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19h</a:t>
            </a:r>
            <a:endParaRPr lang="es-ES" sz="1400" dirty="0"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</p:txBody>
      </p:sp>
      <p:sp>
        <p:nvSpPr>
          <p:cNvPr id="10" name="4 CuadroTexto"/>
          <p:cNvSpPr/>
          <p:nvPr/>
        </p:nvSpPr>
        <p:spPr>
          <a:xfrm>
            <a:off x="345961" y="2480457"/>
            <a:ext cx="1261439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2º Protocolo</a:t>
            </a:r>
          </a:p>
        </p:txBody>
      </p:sp>
      <p:sp>
        <p:nvSpPr>
          <p:cNvPr id="11" name="7 Flecha derecha"/>
          <p:cNvSpPr/>
          <p:nvPr/>
        </p:nvSpPr>
        <p:spPr>
          <a:xfrm>
            <a:off x="1673100" y="2504134"/>
            <a:ext cx="666360" cy="16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2" name="5 CuadroTexto"/>
          <p:cNvSpPr/>
          <p:nvPr/>
        </p:nvSpPr>
        <p:spPr>
          <a:xfrm>
            <a:off x="2404620" y="2066151"/>
            <a:ext cx="6428880" cy="8759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Es necesaria la cumplimentación minuciosa de todos los datos (aunque sea en varios días).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La </a:t>
            </a:r>
            <a:r>
              <a:rPr lang="es-ES" sz="1200" b="1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familia afectada 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debe cumplimentarlo con ayuda de las personas que les apoyan.</a:t>
            </a:r>
            <a:endParaRPr lang="es-ES" sz="12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Es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importante indicar la situación social, hijos, dependencia, discapacidad, problemas laborales, etc. Así como definir las expectativas de la familia de cara a la vivienda</a:t>
            </a:r>
          </a:p>
        </p:txBody>
      </p:sp>
      <p:sp>
        <p:nvSpPr>
          <p:cNvPr id="13" name="12 Flecha curvada hacia la derecha"/>
          <p:cNvSpPr/>
          <p:nvPr/>
        </p:nvSpPr>
        <p:spPr>
          <a:xfrm>
            <a:off x="2038463" y="2753337"/>
            <a:ext cx="300997" cy="731681"/>
          </a:xfrm>
          <a:prstGeom prst="curvedRightArrow">
            <a:avLst/>
          </a:pr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s-ES" dirty="0">
              <a:solidFill>
                <a:schemeClr val="tx1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4" name="10 CuadroTexto"/>
          <p:cNvSpPr/>
          <p:nvPr/>
        </p:nvSpPr>
        <p:spPr>
          <a:xfrm>
            <a:off x="2368081" y="3119178"/>
            <a:ext cx="1904761" cy="799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Documentación necesaria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Todos los documentos ¡Fotocopias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!</a:t>
            </a:r>
          </a:p>
        </p:txBody>
      </p:sp>
      <p:sp>
        <p:nvSpPr>
          <p:cNvPr id="15" name="11 CuadroTexto"/>
          <p:cNvSpPr/>
          <p:nvPr/>
        </p:nvSpPr>
        <p:spPr>
          <a:xfrm>
            <a:off x="4543034" y="2983883"/>
            <a:ext cx="4531892" cy="9760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Escritura de Compra Venta     - Nota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Simple, nota titularidades</a:t>
            </a:r>
            <a:endParaRPr lang="es-ES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Escritura de Hipoteca	       - Orden Lanzamiento (juzgado)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Tasación de compra y subasta (si existen)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Recibo actualizado (cuota, interés y capital pendiente)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Recibo contribución IBI (referencia catastral)</a:t>
            </a:r>
          </a:p>
        </p:txBody>
      </p:sp>
      <p:sp>
        <p:nvSpPr>
          <p:cNvPr id="16" name="15 Cheurón"/>
          <p:cNvSpPr/>
          <p:nvPr/>
        </p:nvSpPr>
        <p:spPr>
          <a:xfrm>
            <a:off x="4250758" y="3265104"/>
            <a:ext cx="242316" cy="291851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42 CuadroTexto"/>
          <p:cNvSpPr/>
          <p:nvPr/>
        </p:nvSpPr>
        <p:spPr>
          <a:xfrm>
            <a:off x="357120" y="4099095"/>
            <a:ext cx="1190159" cy="28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3º Asamblea</a:t>
            </a:r>
          </a:p>
        </p:txBody>
      </p:sp>
      <p:sp>
        <p:nvSpPr>
          <p:cNvPr id="18" name="44 Flecha derecha"/>
          <p:cNvSpPr/>
          <p:nvPr/>
        </p:nvSpPr>
        <p:spPr>
          <a:xfrm>
            <a:off x="1589367" y="4114725"/>
            <a:ext cx="694800" cy="1656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9" name="43 CuadroTexto"/>
          <p:cNvSpPr/>
          <p:nvPr/>
        </p:nvSpPr>
        <p:spPr>
          <a:xfrm>
            <a:off x="2255580" y="3959941"/>
            <a:ext cx="6726960" cy="287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latin typeface="Arial" pitchFamily="34"/>
                <a:ea typeface="Arial Unicode MS" pitchFamily="2"/>
                <a:cs typeface="Arial" pitchFamily="34"/>
              </a:rPr>
              <a:t>1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953735"/>
                </a:solidFill>
                <a:latin typeface="Arial" pitchFamily="34"/>
                <a:ea typeface="Arial Unicode MS" pitchFamily="2"/>
                <a:cs typeface="Arial" pitchFamily="34"/>
              </a:rPr>
              <a:t>.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Se informa de cómo funciona el grupo Stop Desahucios / Información de acciones y reuniones / Sentencias recientes...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2. Los casos nuevos se presentan resumiendo su situación actual en la asamblea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953735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- Cada familia va a llevar su caso con apoyo de la asamblea y de algunas personas que la orientarán.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- Rellenará su protocolo y se leerá sus escrituras intentando hacer también su propio escrito.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(todo ello poco a poco y con apoyos de compañeros).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- Es muy importante que desde el primer momento se implique en las asambleas y en las 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acciones.</a:t>
            </a:r>
            <a:endParaRPr lang="es-ES" sz="1200" dirty="0"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dirty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- Se dejará muy claro que familia que no acuda a las asambleas y en la medida de lo posible, no participa en las acciones, caso que se dejará por el momento. El grupo no puede sostener a familias que no sostengan  el grupo.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latin typeface="Arial" pitchFamily="34"/>
                <a:ea typeface="Arial Unicode MS" pitchFamily="2"/>
                <a:cs typeface="Arial" pitchFamily="34"/>
              </a:rPr>
              <a:t>3.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Se dan novedades de casos en seguimiento.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4. Otras informaciones de acciones y reparto de tareas entre los voluntarios.</a:t>
            </a:r>
          </a:p>
        </p:txBody>
      </p:sp>
    </p:spTree>
    <p:extLst>
      <p:ext uri="{BB962C8B-B14F-4D97-AF65-F5344CB8AC3E}">
        <p14:creationId xmlns="" xmlns:p14="http://schemas.microsoft.com/office/powerpoint/2010/main" val="210948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animBg="1"/>
      <p:bldP spid="7" grpId="0" build="p" animBg="1"/>
      <p:bldP spid="8" grpId="0" animBg="1"/>
      <p:bldP spid="9" grpId="0" build="p" animBg="1"/>
      <p:bldP spid="10" grpId="0" build="p" animBg="1"/>
      <p:bldP spid="11" grpId="0" animBg="1"/>
      <p:bldP spid="12" grpId="0" build="p" animBg="1"/>
      <p:bldP spid="13" grpId="0" animBg="1"/>
      <p:bldP spid="14" grpId="0" build="p" animBg="1"/>
      <p:bldP spid="15" grpId="0" build="p" animBg="1"/>
      <p:bldP spid="16" grpId="0" animBg="1"/>
      <p:bldP spid="17" grpId="0" build="p" animBg="1"/>
      <p:bldP spid="18" grpId="0" animBg="1"/>
      <p:bldP spid="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219562" y="0"/>
            <a:ext cx="8781157" cy="466559"/>
            <a:chOff x="0" y="0"/>
            <a:chExt cx="9144000" cy="466559"/>
          </a:xfrm>
        </p:grpSpPr>
        <p:sp>
          <p:nvSpPr>
            <p:cNvPr id="23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24" name="77 Rectángulo"/>
            <p:cNvSpPr/>
            <p:nvPr/>
          </p:nvSpPr>
          <p:spPr>
            <a:xfrm>
              <a:off x="0" y="0"/>
              <a:ext cx="189335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FE1D-2576-4912-AC2B-1A5C5B1FC7E3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1" name="55 CuadroTexto"/>
          <p:cNvSpPr/>
          <p:nvPr/>
        </p:nvSpPr>
        <p:spPr>
          <a:xfrm>
            <a:off x="503999" y="863269"/>
            <a:ext cx="815760" cy="444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/>
            </a:pP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4º Visita Entidad</a:t>
            </a:r>
          </a:p>
        </p:txBody>
      </p:sp>
      <p:sp>
        <p:nvSpPr>
          <p:cNvPr id="32" name="40 Flecha derecha"/>
          <p:cNvSpPr/>
          <p:nvPr/>
        </p:nvSpPr>
        <p:spPr>
          <a:xfrm>
            <a:off x="1355400" y="1085823"/>
            <a:ext cx="21564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3" name="56 CuadroTexto"/>
          <p:cNvSpPr/>
          <p:nvPr/>
        </p:nvSpPr>
        <p:spPr>
          <a:xfrm>
            <a:off x="1604879" y="681368"/>
            <a:ext cx="7395840" cy="952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Acompañamiento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por 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2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o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3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voluntarios uno con experiencia y otro sin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ella, así como miembros nuevos,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para que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vayan aprendiendo y perdiendo el miedo.</a:t>
            </a: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Se aconseja no acudir solo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La familia afectada debe presentar a los compañeros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como del grupo Stop 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Desahucios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Tratar de establecer con la entidad una negociación de solución viable para la familia.</a:t>
            </a:r>
            <a:endParaRPr lang="es-ES" sz="1200" dirty="0"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</p:txBody>
      </p:sp>
      <p:sp>
        <p:nvSpPr>
          <p:cNvPr id="34" name="59 CuadroTexto"/>
          <p:cNvSpPr/>
          <p:nvPr/>
        </p:nvSpPr>
        <p:spPr>
          <a:xfrm>
            <a:off x="539640" y="2182598"/>
            <a:ext cx="863279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5º </a:t>
            </a:r>
            <a:endParaRPr lang="es-ES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Escrito</a:t>
            </a:r>
            <a:endParaRPr lang="es-ES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</p:txBody>
      </p:sp>
      <p:sp>
        <p:nvSpPr>
          <p:cNvPr id="35" name="35 Flecha derecha"/>
          <p:cNvSpPr/>
          <p:nvPr/>
        </p:nvSpPr>
        <p:spPr>
          <a:xfrm>
            <a:off x="1440000" y="2348411"/>
            <a:ext cx="28692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6" name="60 CuadroTexto"/>
          <p:cNvSpPr/>
          <p:nvPr/>
        </p:nvSpPr>
        <p:spPr>
          <a:xfrm>
            <a:off x="1726919" y="1927438"/>
            <a:ext cx="7273799" cy="11299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Preparación 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del escrito con los datos del afectado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y su situación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socioeconómica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(importante para su evaluación).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Importante tener claro la propuesta, lo que se quiere.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Indicar 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la documentación que se aporta al banco,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siempre fotocopias, (importante presentar el escrito con </a:t>
            </a:r>
            <a:r>
              <a:rPr lang="es-ES" sz="1200" b="0" i="0" u="sng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toda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la documentación para ahorrarse doble paseo)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Revisión 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del escrito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con otro compañero antes de entregarlo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  <a:endParaRPr lang="es-ES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</p:txBody>
      </p:sp>
      <p:sp>
        <p:nvSpPr>
          <p:cNvPr id="37" name="63 CuadroTexto"/>
          <p:cNvSpPr/>
          <p:nvPr/>
        </p:nvSpPr>
        <p:spPr>
          <a:xfrm>
            <a:off x="539640" y="3817099"/>
            <a:ext cx="1082520" cy="444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6º Visita Entidad</a:t>
            </a:r>
          </a:p>
        </p:txBody>
      </p:sp>
      <p:sp>
        <p:nvSpPr>
          <p:cNvPr id="38" name="39 Flecha derecha"/>
          <p:cNvSpPr/>
          <p:nvPr/>
        </p:nvSpPr>
        <p:spPr>
          <a:xfrm>
            <a:off x="1656719" y="3977511"/>
            <a:ext cx="28728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9" name="64 CuadroTexto"/>
          <p:cNvSpPr/>
          <p:nvPr/>
        </p:nvSpPr>
        <p:spPr>
          <a:xfrm>
            <a:off x="1944000" y="3481568"/>
            <a:ext cx="7056718" cy="156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Acompañamiento por 1 o 2 voluntarios con experiencia y sin ella para ir aprendiendo.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Presentación del escrito por duplicado y acompañada de las copias de los documentos necesarios. Nos llevamos una copia del escrito 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sellada y firmada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por</a:t>
            </a:r>
            <a:r>
              <a:rPr lang="es-ES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la entidad</a:t>
            </a:r>
            <a:r>
              <a:rPr lang="es-ES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  <a:p>
            <a:pPr hangingPunct="0">
              <a:spcAft>
                <a:spcPts val="600"/>
              </a:spcAft>
              <a:buSzPct val="45000"/>
              <a:buFont typeface="StarSymbol"/>
              <a:buChar char="-"/>
              <a:defRPr sz="1800"/>
            </a:pPr>
            <a:r>
              <a:rPr lang="es-ES" sz="1200" b="1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Se entrega el escrito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con la propuesta al banco (</a:t>
            </a:r>
            <a:r>
              <a:rPr lang="es-ES" sz="1200" b="1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dos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copias una para la familia y otra para el banco). </a:t>
            </a:r>
            <a:r>
              <a:rPr lang="es-ES" sz="1200" b="1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No se firma nada 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que nos ofrezca el banco sin estudiarlo previamente.</a:t>
            </a:r>
          </a:p>
          <a:p>
            <a:pPr lvl="0" hangingPunct="0">
              <a:spcAft>
                <a:spcPts val="600"/>
              </a:spcAft>
              <a:buSzPct val="45000"/>
              <a:buFont typeface="StarSymbol"/>
              <a:buChar char="-"/>
              <a:defRPr sz="1800"/>
            </a:pPr>
            <a:r>
              <a:rPr lang="es-ES" sz="1200" b="1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Esperar a que haya contestación</a:t>
            </a:r>
            <a:r>
              <a:rPr lang="es-ES" sz="120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(el tiempo depende de si entra o no por Real Decreto) manteniendo al día a  todas las personas que apoyan en el caso de cualquier avance.</a:t>
            </a:r>
            <a:endParaRPr lang="es-ES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" pitchFamily="34"/>
            </a:endParaRPr>
          </a:p>
        </p:txBody>
      </p:sp>
      <p:sp>
        <p:nvSpPr>
          <p:cNvPr id="40" name="38 CuadroTexto"/>
          <p:cNvSpPr/>
          <p:nvPr/>
        </p:nvSpPr>
        <p:spPr>
          <a:xfrm>
            <a:off x="46658" y="863269"/>
            <a:ext cx="388225" cy="35313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custDash>
              <a:ds d="100000" sp="100000"/>
            </a:custDash>
          </a:ln>
        </p:spPr>
        <p:txBody>
          <a:bodyPr vert="vert270" wrap="square" lIns="90000" tIns="45000" rIns="90000" bIns="45000" anchor="b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14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Posibilidad de unir 4, 5 y 6</a:t>
            </a:r>
          </a:p>
        </p:txBody>
      </p:sp>
      <p:sp>
        <p:nvSpPr>
          <p:cNvPr id="41" name="68 CuadroTexto"/>
          <p:cNvSpPr/>
          <p:nvPr/>
        </p:nvSpPr>
        <p:spPr>
          <a:xfrm>
            <a:off x="159630" y="5901121"/>
            <a:ext cx="1523520" cy="6217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7º Resultados</a:t>
            </a:r>
          </a:p>
        </p:txBody>
      </p:sp>
      <p:sp>
        <p:nvSpPr>
          <p:cNvPr id="42" name="70 Flecha derecha"/>
          <p:cNvSpPr/>
          <p:nvPr/>
        </p:nvSpPr>
        <p:spPr>
          <a:xfrm>
            <a:off x="1726920" y="6005340"/>
            <a:ext cx="452160" cy="1234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3" name="69 CuadroTexto"/>
          <p:cNvSpPr/>
          <p:nvPr/>
        </p:nvSpPr>
        <p:spPr>
          <a:xfrm>
            <a:off x="2284920" y="5901121"/>
            <a:ext cx="6571800" cy="6807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00000">
                <a:alpha val="50000"/>
              </a:srgbClr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E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Si no se obtienen resultados aceptables, se comunica en asamblea y se deciden las acciones</a:t>
            </a:r>
            <a:r>
              <a:rPr lang="es-ES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32" grpId="0" animBg="1"/>
      <p:bldP spid="33" grpId="0" build="p" animBg="1"/>
      <p:bldP spid="34" grpId="0" build="p" animBg="1"/>
      <p:bldP spid="35" grpId="0" animBg="1"/>
      <p:bldP spid="36" grpId="0" build="p" animBg="1"/>
      <p:bldP spid="37" grpId="0" build="p" animBg="1"/>
      <p:bldP spid="38" grpId="0" animBg="1"/>
      <p:bldP spid="39" grpId="0" build="p" animBg="1"/>
      <p:bldP spid="40" grpId="0" build="p" animBg="1"/>
      <p:bldP spid="41" grpId="0" build="p" animBg="1"/>
      <p:bldP spid="42" grpId="0" animBg="1"/>
      <p:bldP spid="4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7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8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FE1D-2576-4912-AC2B-1A5C5B1FC7E3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781863" y="58428"/>
            <a:ext cx="517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/>
            </a:pPr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Tipologías de casos y alternativas</a:t>
            </a:r>
          </a:p>
        </p:txBody>
      </p:sp>
      <p:sp>
        <p:nvSpPr>
          <p:cNvPr id="10" name="9 CuadroTexto"/>
          <p:cNvSpPr txBox="1"/>
          <p:nvPr/>
        </p:nvSpPr>
        <p:spPr bwMode="auto">
          <a:xfrm>
            <a:off x="587049" y="1060104"/>
            <a:ext cx="1944688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Cláusulas abusivas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 bwMode="auto">
          <a:xfrm rot="16200000" flipH="1">
            <a:off x="1450404" y="1815423"/>
            <a:ext cx="361558" cy="143581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" name="11 CuadroTexto"/>
          <p:cNvSpPr txBox="1"/>
          <p:nvPr/>
        </p:nvSpPr>
        <p:spPr bwMode="auto">
          <a:xfrm>
            <a:off x="226810" y="2067993"/>
            <a:ext cx="2952328" cy="107721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Cuidado con firmar para que las quiten, normalmente tratan de evitar que pueda reclamarse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retroactividad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 bwMode="auto">
          <a:xfrm flipV="1">
            <a:off x="2531737" y="1281055"/>
            <a:ext cx="1295399" cy="102215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13 CuadroTexto"/>
          <p:cNvSpPr txBox="1"/>
          <p:nvPr/>
        </p:nvSpPr>
        <p:spPr bwMode="auto">
          <a:xfrm>
            <a:off x="3827136" y="988667"/>
            <a:ext cx="4968875" cy="58477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Se realiza un escrito a Atención al cliente de la entidad (no a la sucursal).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 bwMode="auto">
          <a:xfrm>
            <a:off x="2531737" y="1383270"/>
            <a:ext cx="1295399" cy="54506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15 CuadroTexto"/>
          <p:cNvSpPr txBox="1"/>
          <p:nvPr/>
        </p:nvSpPr>
        <p:spPr bwMode="auto">
          <a:xfrm>
            <a:off x="3827136" y="1635945"/>
            <a:ext cx="4968875" cy="58477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Con la respuesta se realiza un escrito al Banco de España.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 bwMode="auto">
          <a:xfrm>
            <a:off x="2531737" y="1383270"/>
            <a:ext cx="1295399" cy="1316246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3827136" y="2284017"/>
            <a:ext cx="4968875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En paralelo se solicita Abogado de Oficio para que el Juzgado estudie la hipoteca y vea si existen cláusulas abusivas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(no hablar de suelo).</a:t>
            </a:r>
            <a:endParaRPr lang="es-E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515611" y="4337260"/>
            <a:ext cx="1944687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Apuros económicos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 bwMode="auto">
          <a:xfrm rot="16200000" flipH="1">
            <a:off x="1288361" y="5183185"/>
            <a:ext cx="433791" cy="34602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20 CuadroTexto"/>
          <p:cNvSpPr txBox="1"/>
          <p:nvPr/>
        </p:nvSpPr>
        <p:spPr bwMode="auto">
          <a:xfrm>
            <a:off x="370826" y="5417382"/>
            <a:ext cx="2303462" cy="8309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Posibilidad de dejar de pagar para hacer más presión.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 bwMode="auto">
          <a:xfrm flipV="1">
            <a:off x="2460298" y="4239993"/>
            <a:ext cx="1366839" cy="42043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22 CuadroTexto"/>
          <p:cNvSpPr txBox="1"/>
          <p:nvPr/>
        </p:nvSpPr>
        <p:spPr bwMode="auto">
          <a:xfrm>
            <a:off x="3827137" y="4070716"/>
            <a:ext cx="4968874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Visita a la entidad buscando una solución.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 bwMode="auto">
          <a:xfrm>
            <a:off x="2460298" y="4660426"/>
            <a:ext cx="1366589" cy="113238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5" name="24 CuadroTexto"/>
          <p:cNvSpPr txBox="1"/>
          <p:nvPr/>
        </p:nvSpPr>
        <p:spPr bwMode="auto">
          <a:xfrm>
            <a:off x="3826887" y="4481276"/>
            <a:ext cx="4968875" cy="58477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Escrito solicitando Reestructuración (acogida a Código de Buenas Prácticas o no).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 bwMode="auto">
          <a:xfrm>
            <a:off x="2460298" y="4660426"/>
            <a:ext cx="1366838" cy="637990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26 CuadroTexto"/>
          <p:cNvSpPr txBox="1"/>
          <p:nvPr/>
        </p:nvSpPr>
        <p:spPr bwMode="auto">
          <a:xfrm>
            <a:off x="3827136" y="5129347"/>
            <a:ext cx="4968875" cy="3381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Si es negativa, escrito de alegación.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 bwMode="auto">
          <a:xfrm>
            <a:off x="2460298" y="4660426"/>
            <a:ext cx="1366838" cy="1070037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" name="28 CuadroTexto"/>
          <p:cNvSpPr txBox="1"/>
          <p:nvPr/>
        </p:nvSpPr>
        <p:spPr bwMode="auto">
          <a:xfrm>
            <a:off x="3827136" y="5561394"/>
            <a:ext cx="4968875" cy="3381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Mesa de negociación y/o presión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  <p:bldP spid="14" grpId="0" build="p" animBg="1"/>
      <p:bldP spid="16" grpId="0" build="p" animBg="1"/>
      <p:bldP spid="18" grpId="0" build="p" animBg="1"/>
      <p:bldP spid="19" grpId="0" build="p" animBg="1"/>
      <p:bldP spid="21" grpId="0" build="p" animBg="1"/>
      <p:bldP spid="23" grpId="0" build="p" animBg="1"/>
      <p:bldP spid="25" grpId="0" build="p" animBg="1"/>
      <p:bldP spid="27" grpId="0" build="p" animBg="1"/>
      <p:bldP spid="2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F2042-2906-4C15-BB1B-308915BF77D2}" type="slidenum">
              <a:rPr lang="es-ES"/>
              <a:pPr>
                <a:defRPr/>
              </a:pPr>
              <a:t>6</a:t>
            </a:fld>
            <a:endParaRPr lang="es-ES"/>
          </a:p>
        </p:txBody>
      </p:sp>
      <p:grpSp>
        <p:nvGrpSpPr>
          <p:cNvPr id="2" name="31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34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39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45" name="44 CuadroTexto"/>
          <p:cNvSpPr txBox="1"/>
          <p:nvPr/>
        </p:nvSpPr>
        <p:spPr bwMode="auto">
          <a:xfrm>
            <a:off x="468313" y="882532"/>
            <a:ext cx="1944687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Letras, cuotas  pendientes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 bwMode="auto">
          <a:xfrm rot="16200000" flipH="1">
            <a:off x="1241063" y="1728457"/>
            <a:ext cx="433791" cy="34602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56 CuadroTexto"/>
          <p:cNvSpPr txBox="1"/>
          <p:nvPr/>
        </p:nvSpPr>
        <p:spPr bwMode="auto">
          <a:xfrm>
            <a:off x="323528" y="1962654"/>
            <a:ext cx="2303462" cy="8309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Posibilidad de dejar de pagar para hacer más presión.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57 Conector recto de flecha"/>
          <p:cNvCxnSpPr/>
          <p:nvPr/>
        </p:nvCxnSpPr>
        <p:spPr bwMode="auto">
          <a:xfrm flipV="1">
            <a:off x="2412999" y="785265"/>
            <a:ext cx="1366839" cy="42043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9" name="58 CuadroTexto"/>
          <p:cNvSpPr txBox="1"/>
          <p:nvPr/>
        </p:nvSpPr>
        <p:spPr bwMode="auto">
          <a:xfrm>
            <a:off x="3779838" y="615988"/>
            <a:ext cx="4968874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Visita a la entidad buscando una solución aceptable.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59 Conector recto de flecha"/>
          <p:cNvCxnSpPr/>
          <p:nvPr/>
        </p:nvCxnSpPr>
        <p:spPr bwMode="auto">
          <a:xfrm>
            <a:off x="2412999" y="1205699"/>
            <a:ext cx="1366589" cy="23634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1" name="60 CuadroTexto"/>
          <p:cNvSpPr txBox="1"/>
          <p:nvPr/>
        </p:nvSpPr>
        <p:spPr bwMode="auto">
          <a:xfrm>
            <a:off x="3792968" y="1054972"/>
            <a:ext cx="5255498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Escrito solicitando Reestructuración (acogida a Código de Buenas Prácticas o no), desde la primera cuota impagada 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(retroactividad)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y con contrato privado.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63 Conector recto de flecha"/>
          <p:cNvCxnSpPr/>
          <p:nvPr/>
        </p:nvCxnSpPr>
        <p:spPr bwMode="auto">
          <a:xfrm>
            <a:off x="2412999" y="1205700"/>
            <a:ext cx="1366838" cy="897407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64 CuadroTexto"/>
          <p:cNvSpPr txBox="1"/>
          <p:nvPr/>
        </p:nvSpPr>
        <p:spPr bwMode="auto">
          <a:xfrm>
            <a:off x="3779837" y="1934038"/>
            <a:ext cx="4968875" cy="3381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Si es negativa, escrito de alegación argumentado.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66 Conector recto de flecha"/>
          <p:cNvCxnSpPr/>
          <p:nvPr/>
        </p:nvCxnSpPr>
        <p:spPr bwMode="auto">
          <a:xfrm>
            <a:off x="2412999" y="1205700"/>
            <a:ext cx="1366838" cy="130755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9" name="68 CuadroTexto"/>
          <p:cNvSpPr txBox="1"/>
          <p:nvPr/>
        </p:nvSpPr>
        <p:spPr bwMode="auto">
          <a:xfrm>
            <a:off x="3779837" y="2344187"/>
            <a:ext cx="4968875" cy="3381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Mesa de negociación y/o presión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 bwMode="auto">
          <a:xfrm>
            <a:off x="539751" y="4361641"/>
            <a:ext cx="1944688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Ejecución Hipotecaria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70 Conector recto"/>
          <p:cNvCxnSpPr/>
          <p:nvPr/>
        </p:nvCxnSpPr>
        <p:spPr bwMode="auto">
          <a:xfrm rot="5400000">
            <a:off x="1320852" y="5198781"/>
            <a:ext cx="382052" cy="435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5" name="74 CuadroTexto"/>
          <p:cNvSpPr txBox="1"/>
          <p:nvPr/>
        </p:nvSpPr>
        <p:spPr bwMode="auto">
          <a:xfrm>
            <a:off x="1115616" y="5390024"/>
            <a:ext cx="792088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tocho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 bwMode="auto">
          <a:xfrm flipV="1">
            <a:off x="2484439" y="3828186"/>
            <a:ext cx="1295399" cy="85662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7" name="76 CuadroTexto"/>
          <p:cNvSpPr txBox="1"/>
          <p:nvPr/>
        </p:nvSpPr>
        <p:spPr bwMode="auto">
          <a:xfrm>
            <a:off x="3779839" y="2920244"/>
            <a:ext cx="4968874" cy="181588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Solicitar rápido abogado de oficio (DNI y copia de la 1ª hoja de la demanda). Dan dos hojas una con los documentos que faltan y el plazo, y otra que hay que fotocopiar y llevar sobre la marcha al juzgado para paralizarlo hasta que se tenga abogado de oficio. Una vez se sepa el abogado ponerse rápidamente en contacto para que alegue cláusulas abusivas.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77 Conector recto de flecha"/>
          <p:cNvCxnSpPr/>
          <p:nvPr/>
        </p:nvCxnSpPr>
        <p:spPr bwMode="auto">
          <a:xfrm>
            <a:off x="2484440" y="4684808"/>
            <a:ext cx="1295473" cy="51653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9" name="78 CuadroTexto"/>
          <p:cNvSpPr txBox="1"/>
          <p:nvPr/>
        </p:nvSpPr>
        <p:spPr bwMode="auto">
          <a:xfrm>
            <a:off x="3779912" y="4785847"/>
            <a:ext cx="5268554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Escrito solicitando Reestructuración (acogida a Código de Buenas Prácticas o no), desde la primera cuota impagada 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(retroactividad)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y con contrato privado.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81 Conector recto de flecha"/>
          <p:cNvCxnSpPr/>
          <p:nvPr/>
        </p:nvCxnSpPr>
        <p:spPr bwMode="auto">
          <a:xfrm>
            <a:off x="2484440" y="4684808"/>
            <a:ext cx="1295722" cy="120306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3" name="82 CuadroTexto"/>
          <p:cNvSpPr txBox="1"/>
          <p:nvPr/>
        </p:nvSpPr>
        <p:spPr bwMode="auto">
          <a:xfrm>
            <a:off x="3780161" y="5718801"/>
            <a:ext cx="4968875" cy="3381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Si es negativa, escrito de alegación argumentado.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83 Conector recto de flecha"/>
          <p:cNvCxnSpPr/>
          <p:nvPr/>
        </p:nvCxnSpPr>
        <p:spPr bwMode="auto">
          <a:xfrm>
            <a:off x="2484439" y="4684807"/>
            <a:ext cx="1295722" cy="1594346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5" name="84 CuadroTexto"/>
          <p:cNvSpPr txBox="1"/>
          <p:nvPr/>
        </p:nvSpPr>
        <p:spPr bwMode="auto">
          <a:xfrm>
            <a:off x="3780161" y="6110084"/>
            <a:ext cx="4968875" cy="3381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Mesa de negociación y/o presión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 animBg="1"/>
      <p:bldP spid="57" grpId="0" build="p" animBg="1"/>
      <p:bldP spid="59" grpId="0" build="p" animBg="1"/>
      <p:bldP spid="61" grpId="0" build="p" animBg="1"/>
      <p:bldP spid="65" grpId="0" build="p" animBg="1"/>
      <p:bldP spid="69" grpId="0" build="p" animBg="1"/>
      <p:bldP spid="70" grpId="0" build="p" animBg="1"/>
      <p:bldP spid="75" grpId="0" build="p" animBg="1"/>
      <p:bldP spid="77" grpId="0" build="p" animBg="1"/>
      <p:bldP spid="79" grpId="0" build="p" animBg="1"/>
      <p:bldP spid="83" grpId="0" build="p" animBg="1"/>
      <p:bldP spid="8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F2042-2906-4C15-BB1B-308915BF77D2}" type="slidenum">
              <a:rPr lang="es-ES"/>
              <a:pPr>
                <a:defRPr/>
              </a:pPr>
              <a:t>7</a:t>
            </a:fld>
            <a:endParaRPr lang="es-ES"/>
          </a:p>
        </p:txBody>
      </p:sp>
      <p:grpSp>
        <p:nvGrpSpPr>
          <p:cNvPr id="2" name="38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41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42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40" name="39 CuadroTexto"/>
          <p:cNvSpPr txBox="1"/>
          <p:nvPr/>
        </p:nvSpPr>
        <p:spPr bwMode="auto">
          <a:xfrm>
            <a:off x="755576" y="1124740"/>
            <a:ext cx="1657424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Subasta</a:t>
            </a:r>
          </a:p>
        </p:txBody>
      </p:sp>
      <p:cxnSp>
        <p:nvCxnSpPr>
          <p:cNvPr id="43" name="42 Conector recto"/>
          <p:cNvCxnSpPr/>
          <p:nvPr/>
        </p:nvCxnSpPr>
        <p:spPr bwMode="auto">
          <a:xfrm rot="5400000">
            <a:off x="1264591" y="1813151"/>
            <a:ext cx="638776" cy="619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8" name="47 CuadroTexto"/>
          <p:cNvSpPr txBox="1"/>
          <p:nvPr/>
        </p:nvSpPr>
        <p:spPr bwMode="auto">
          <a:xfrm>
            <a:off x="539553" y="2132848"/>
            <a:ext cx="2088232" cy="33855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Se avisa con 20 días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51 Conector recto de flecha"/>
          <p:cNvCxnSpPr/>
          <p:nvPr/>
        </p:nvCxnSpPr>
        <p:spPr bwMode="auto">
          <a:xfrm flipV="1">
            <a:off x="2413000" y="924098"/>
            <a:ext cx="1366839" cy="38530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4" name="53 CuadroTexto"/>
          <p:cNvSpPr txBox="1"/>
          <p:nvPr/>
        </p:nvSpPr>
        <p:spPr bwMode="auto">
          <a:xfrm>
            <a:off x="3779839" y="754821"/>
            <a:ext cx="4968875" cy="33855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Tratar de para la subasta, escrito al Juzgado.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55 Conector recto de flecha"/>
          <p:cNvCxnSpPr/>
          <p:nvPr/>
        </p:nvCxnSpPr>
        <p:spPr bwMode="auto">
          <a:xfrm>
            <a:off x="2413000" y="1309406"/>
            <a:ext cx="1366589" cy="52545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56 CuadroTexto"/>
          <p:cNvSpPr txBox="1"/>
          <p:nvPr/>
        </p:nvSpPr>
        <p:spPr bwMode="auto">
          <a:xfrm>
            <a:off x="3779589" y="1192674"/>
            <a:ext cx="4968875" cy="33855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Negociar con la entidad para pararlo.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58 Conector recto de flecha"/>
          <p:cNvCxnSpPr/>
          <p:nvPr/>
        </p:nvCxnSpPr>
        <p:spPr bwMode="auto">
          <a:xfrm>
            <a:off x="2413000" y="1309406"/>
            <a:ext cx="1366838" cy="505870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0" name="59 CuadroTexto"/>
          <p:cNvSpPr txBox="1"/>
          <p:nvPr/>
        </p:nvSpPr>
        <p:spPr bwMode="auto">
          <a:xfrm>
            <a:off x="3779838" y="1646208"/>
            <a:ext cx="4968875" cy="3381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Solicitar el alquiler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60 Conector recto de flecha"/>
          <p:cNvCxnSpPr/>
          <p:nvPr/>
        </p:nvCxnSpPr>
        <p:spPr bwMode="auto">
          <a:xfrm>
            <a:off x="2413000" y="1309405"/>
            <a:ext cx="1366838" cy="951574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4" name="63 CuadroTexto"/>
          <p:cNvSpPr txBox="1"/>
          <p:nvPr/>
        </p:nvSpPr>
        <p:spPr bwMode="auto">
          <a:xfrm>
            <a:off x="3779838" y="2091908"/>
            <a:ext cx="4968875" cy="3381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Mesa de negociación y/o presión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CuadroTexto"/>
          <p:cNvSpPr txBox="1"/>
          <p:nvPr/>
        </p:nvSpPr>
        <p:spPr bwMode="auto">
          <a:xfrm>
            <a:off x="539751" y="4213870"/>
            <a:ext cx="1944688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Desahucio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66 Conector recto"/>
          <p:cNvCxnSpPr/>
          <p:nvPr/>
        </p:nvCxnSpPr>
        <p:spPr bwMode="auto">
          <a:xfrm rot="5400000">
            <a:off x="1168704" y="4926158"/>
            <a:ext cx="686348" cy="435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9" name="68 CuadroTexto"/>
          <p:cNvSpPr txBox="1"/>
          <p:nvPr/>
        </p:nvSpPr>
        <p:spPr bwMode="auto">
          <a:xfrm>
            <a:off x="395536" y="5269548"/>
            <a:ext cx="2232248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Se avisa con 1 mes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69 Conector recto de flecha"/>
          <p:cNvCxnSpPr/>
          <p:nvPr/>
        </p:nvCxnSpPr>
        <p:spPr bwMode="auto">
          <a:xfrm flipV="1">
            <a:off x="2484439" y="3787061"/>
            <a:ext cx="1295399" cy="61147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1" name="70 CuadroTexto"/>
          <p:cNvSpPr txBox="1"/>
          <p:nvPr/>
        </p:nvSpPr>
        <p:spPr bwMode="auto">
          <a:xfrm>
            <a:off x="3779839" y="3125341"/>
            <a:ext cx="4968874" cy="132343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Tratar de paralizar el Lanzamiento acogiéndose a la Ley1/2013 (capítulo I), presentando en el Juzgado correspondiente un escrito con declaración responsable de estar en uno de los supuestos (dan 10 días para presentar documentación).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74 Conector recto de flecha"/>
          <p:cNvCxnSpPr/>
          <p:nvPr/>
        </p:nvCxnSpPr>
        <p:spPr bwMode="auto">
          <a:xfrm>
            <a:off x="2484440" y="4398533"/>
            <a:ext cx="1295473" cy="408777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7" name="76 CuadroTexto"/>
          <p:cNvSpPr txBox="1"/>
          <p:nvPr/>
        </p:nvSpPr>
        <p:spPr bwMode="auto">
          <a:xfrm>
            <a:off x="3779912" y="4514923"/>
            <a:ext cx="4968875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Negociar con la entidad que quite la demanda para evitar el desahucio.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77 Conector recto de flecha"/>
          <p:cNvCxnSpPr/>
          <p:nvPr/>
        </p:nvCxnSpPr>
        <p:spPr bwMode="auto">
          <a:xfrm>
            <a:off x="2484439" y="4398534"/>
            <a:ext cx="1295722" cy="94962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9" name="78 CuadroTexto"/>
          <p:cNvSpPr txBox="1"/>
          <p:nvPr/>
        </p:nvSpPr>
        <p:spPr bwMode="auto">
          <a:xfrm>
            <a:off x="3780161" y="5179094"/>
            <a:ext cx="4968875" cy="33813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Mesa de negociación y/o presión social.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81 Conector recto de flecha"/>
          <p:cNvCxnSpPr/>
          <p:nvPr/>
        </p:nvCxnSpPr>
        <p:spPr bwMode="auto">
          <a:xfrm>
            <a:off x="2484440" y="4398534"/>
            <a:ext cx="1295473" cy="1483093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3" name="82 CuadroTexto"/>
          <p:cNvSpPr txBox="1"/>
          <p:nvPr/>
        </p:nvSpPr>
        <p:spPr bwMode="auto">
          <a:xfrm>
            <a:off x="3779912" y="5589240"/>
            <a:ext cx="4968875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Evitarlo mediante la resistencia pasiva.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¡SI SE PUEDE!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  <p:bldP spid="48" grpId="0" build="p" animBg="1"/>
      <p:bldP spid="54" grpId="0" build="p" animBg="1"/>
      <p:bldP spid="57" grpId="0" build="p" animBg="1"/>
      <p:bldP spid="60" grpId="0" build="p" animBg="1"/>
      <p:bldP spid="64" grpId="0" build="p" animBg="1"/>
      <p:bldP spid="65" grpId="0" build="p" animBg="1"/>
      <p:bldP spid="69" grpId="0" build="p" animBg="1"/>
      <p:bldP spid="71" grpId="0" build="p" animBg="1"/>
      <p:bldP spid="77" grpId="0" build="p" animBg="1"/>
      <p:bldP spid="79" grpId="0" build="p" animBg="1"/>
      <p:bldP spid="8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F2042-2906-4C15-BB1B-308915BF77D2}" type="slidenum">
              <a:rPr lang="es-ES"/>
              <a:pPr>
                <a:defRPr/>
              </a:pPr>
              <a:t>8</a:t>
            </a:fld>
            <a:endParaRPr lang="es-ES"/>
          </a:p>
        </p:txBody>
      </p:sp>
      <p:grpSp>
        <p:nvGrpSpPr>
          <p:cNvPr id="2" name="38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41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42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325987" y="143393"/>
            <a:ext cx="670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rPr>
              <a:t>Expectativas de la familia ¿qué aconsejar?</a:t>
            </a: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534947" y="787535"/>
            <a:ext cx="1912276" cy="107721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Reestructuración de la deuda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y/o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Quita de capital</a:t>
            </a:r>
          </a:p>
        </p:txBody>
      </p:sp>
      <p:cxnSp>
        <p:nvCxnSpPr>
          <p:cNvPr id="10" name="9 Conector recto"/>
          <p:cNvCxnSpPr/>
          <p:nvPr/>
        </p:nvCxnSpPr>
        <p:spPr bwMode="auto">
          <a:xfrm rot="5400000">
            <a:off x="1381295" y="1973665"/>
            <a:ext cx="218703" cy="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 bwMode="auto">
          <a:xfrm>
            <a:off x="251520" y="2083456"/>
            <a:ext cx="2477372" cy="584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Evitar las falsas carencias (préstamos)</a:t>
            </a:r>
          </a:p>
        </p:txBody>
      </p:sp>
      <p:cxnSp>
        <p:nvCxnSpPr>
          <p:cNvPr id="12" name="11 Conector recto de flecha"/>
          <p:cNvCxnSpPr/>
          <p:nvPr/>
        </p:nvCxnSpPr>
        <p:spPr bwMode="auto">
          <a:xfrm flipV="1">
            <a:off x="2447224" y="885376"/>
            <a:ext cx="778227" cy="4407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 bwMode="auto">
          <a:xfrm>
            <a:off x="3225451" y="716098"/>
            <a:ext cx="5523014" cy="33855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Se pedirá en base a RDL cuando sea Umbral de exclusión.</a:t>
            </a:r>
          </a:p>
        </p:txBody>
      </p:sp>
      <p:cxnSp>
        <p:nvCxnSpPr>
          <p:cNvPr id="14" name="13 Conector recto de flecha"/>
          <p:cNvCxnSpPr/>
          <p:nvPr/>
        </p:nvCxnSpPr>
        <p:spPr bwMode="auto">
          <a:xfrm>
            <a:off x="2447224" y="1326144"/>
            <a:ext cx="778227" cy="11330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 bwMode="auto">
          <a:xfrm>
            <a:off x="3225451" y="1147352"/>
            <a:ext cx="5523014" cy="58419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Se pedirá con las mismas condiciones que RDL cuando no encaje, sin hacer referencia.</a:t>
            </a:r>
          </a:p>
        </p:txBody>
      </p:sp>
      <p:cxnSp>
        <p:nvCxnSpPr>
          <p:cNvPr id="16" name="15 Conector recto de flecha"/>
          <p:cNvCxnSpPr/>
          <p:nvPr/>
        </p:nvCxnSpPr>
        <p:spPr bwMode="auto">
          <a:xfrm>
            <a:off x="2447224" y="1326144"/>
            <a:ext cx="778227" cy="100788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 bwMode="auto">
          <a:xfrm>
            <a:off x="3225451" y="1795425"/>
            <a:ext cx="5523014" cy="10772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Cuidado al alargar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el plazo o el capital de la hipoteca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Solicitar Contrato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privado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para evitar gastos ya que quien solicita que sea escritura pública debe pagar los gastos  (tal y como se plantea en el art 5.4)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468313" y="3852910"/>
            <a:ext cx="1944687" cy="8318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Dación en pago = condonación total de la deuda</a:t>
            </a:r>
          </a:p>
        </p:txBody>
      </p:sp>
      <p:cxnSp>
        <p:nvCxnSpPr>
          <p:cNvPr id="19" name="18 Conector recto"/>
          <p:cNvCxnSpPr/>
          <p:nvPr/>
        </p:nvCxnSpPr>
        <p:spPr bwMode="auto">
          <a:xfrm rot="16200000" flipH="1">
            <a:off x="1320174" y="4805243"/>
            <a:ext cx="248272" cy="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 bwMode="auto">
          <a:xfrm>
            <a:off x="296232" y="4933032"/>
            <a:ext cx="2303462" cy="584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Evitar quedar con deuda de la vivienda</a:t>
            </a:r>
          </a:p>
        </p:txBody>
      </p:sp>
      <p:cxnSp>
        <p:nvCxnSpPr>
          <p:cNvPr id="21" name="20 Conector recto de flecha"/>
          <p:cNvCxnSpPr/>
          <p:nvPr/>
        </p:nvCxnSpPr>
        <p:spPr bwMode="auto">
          <a:xfrm flipV="1">
            <a:off x="2413000" y="3632570"/>
            <a:ext cx="1366838" cy="63626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 bwMode="auto">
          <a:xfrm>
            <a:off x="3779839" y="3340468"/>
            <a:ext cx="4968874" cy="584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En base al RDL no tiene aranceles, tributación, ni plusvalía.</a:t>
            </a:r>
          </a:p>
        </p:txBody>
      </p:sp>
      <p:cxnSp>
        <p:nvCxnSpPr>
          <p:cNvPr id="23" name="22 Conector recto de flecha"/>
          <p:cNvCxnSpPr/>
          <p:nvPr/>
        </p:nvCxnSpPr>
        <p:spPr bwMode="auto">
          <a:xfrm>
            <a:off x="2413000" y="4268836"/>
            <a:ext cx="1366589" cy="2019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 bwMode="auto">
          <a:xfrm>
            <a:off x="3779589" y="3996928"/>
            <a:ext cx="4968875" cy="584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Sin RDL hay que pelear para que no haya que pagar tributos ni plusvalía, la lucha sigue.</a:t>
            </a:r>
          </a:p>
        </p:txBody>
      </p:sp>
      <p:cxnSp>
        <p:nvCxnSpPr>
          <p:cNvPr id="25" name="24 Conector recto de flecha"/>
          <p:cNvCxnSpPr/>
          <p:nvPr/>
        </p:nvCxnSpPr>
        <p:spPr bwMode="auto">
          <a:xfrm>
            <a:off x="2413000" y="4268838"/>
            <a:ext cx="1366838" cy="5452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 bwMode="auto">
          <a:xfrm>
            <a:off x="3779838" y="4645001"/>
            <a:ext cx="4968875" cy="33813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Las viviendas quedan en manos de los bancos</a:t>
            </a:r>
          </a:p>
        </p:txBody>
      </p:sp>
      <p:cxnSp>
        <p:nvCxnSpPr>
          <p:cNvPr id="27" name="26 Conector recto de flecha"/>
          <p:cNvCxnSpPr/>
          <p:nvPr/>
        </p:nvCxnSpPr>
        <p:spPr bwMode="auto">
          <a:xfrm>
            <a:off x="2413000" y="4268838"/>
            <a:ext cx="1366838" cy="977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 bwMode="auto">
          <a:xfrm>
            <a:off x="3779838" y="5077050"/>
            <a:ext cx="4968875" cy="33813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Importancia de luchar por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alquiler social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28 CuadroTexto"/>
          <p:cNvSpPr txBox="1"/>
          <p:nvPr/>
        </p:nvSpPr>
        <p:spPr bwMode="auto">
          <a:xfrm>
            <a:off x="468313" y="5804694"/>
            <a:ext cx="1498328" cy="5857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Empresas públicas</a:t>
            </a:r>
          </a:p>
        </p:txBody>
      </p:sp>
      <p:cxnSp>
        <p:nvCxnSpPr>
          <p:cNvPr id="30" name="29 Conector recto de flecha"/>
          <p:cNvCxnSpPr/>
          <p:nvPr/>
        </p:nvCxnSpPr>
        <p:spPr bwMode="auto">
          <a:xfrm flipV="1">
            <a:off x="1966641" y="5903119"/>
            <a:ext cx="1213456" cy="19526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 bwMode="auto">
          <a:xfrm>
            <a:off x="3180097" y="5733256"/>
            <a:ext cx="5568367" cy="3397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Importancia de la lucha. Exigimos nuestros derechos </a:t>
            </a:r>
          </a:p>
        </p:txBody>
      </p:sp>
      <p:cxnSp>
        <p:nvCxnSpPr>
          <p:cNvPr id="32" name="31 Conector recto de flecha"/>
          <p:cNvCxnSpPr/>
          <p:nvPr/>
        </p:nvCxnSpPr>
        <p:spPr bwMode="auto">
          <a:xfrm>
            <a:off x="1966641" y="6098380"/>
            <a:ext cx="1213457" cy="2365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 bwMode="auto">
          <a:xfrm>
            <a:off x="3180097" y="6165053"/>
            <a:ext cx="2713359" cy="3397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Reclamar transparencia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8" grpId="0" animBg="1"/>
      <p:bldP spid="20" grpId="0" build="p" animBg="1"/>
      <p:bldP spid="22" grpId="0" build="p" animBg="1"/>
      <p:bldP spid="24" grpId="0" build="p" animBg="1"/>
      <p:bldP spid="26" grpId="0" build="p" animBg="1"/>
      <p:bldP spid="28" grpId="0" build="p" animBg="1"/>
      <p:bldP spid="29" grpId="0" build="p" animBg="1"/>
      <p:bldP spid="31" grpId="0" build="p" animBg="1"/>
      <p:bldP spid="3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F2042-2906-4C15-BB1B-308915BF77D2}" type="slidenum">
              <a:rPr lang="es-ES"/>
              <a:pPr>
                <a:defRPr/>
              </a:pPr>
              <a:t>9</a:t>
            </a:fld>
            <a:endParaRPr lang="es-ES"/>
          </a:p>
        </p:txBody>
      </p:sp>
      <p:grpSp>
        <p:nvGrpSpPr>
          <p:cNvPr id="3" name="38 Grupo"/>
          <p:cNvGrpSpPr/>
          <p:nvPr/>
        </p:nvGrpSpPr>
        <p:grpSpPr>
          <a:xfrm>
            <a:off x="0" y="0"/>
            <a:ext cx="9144000" cy="466559"/>
            <a:chOff x="0" y="0"/>
            <a:chExt cx="9144000" cy="466559"/>
          </a:xfrm>
        </p:grpSpPr>
        <p:sp>
          <p:nvSpPr>
            <p:cNvPr id="40" name="3 CuadroTexto"/>
            <p:cNvSpPr/>
            <p:nvPr/>
          </p:nvSpPr>
          <p:spPr>
            <a:xfrm>
              <a:off x="0" y="0"/>
              <a:ext cx="9144000" cy="3858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Arial Unicode MS" pitchFamily="2"/>
                <a:cs typeface="Arial" pitchFamily="34" charset="0"/>
              </a:endParaRPr>
            </a:p>
          </p:txBody>
        </p:sp>
        <p:sp>
          <p:nvSpPr>
            <p:cNvPr id="41" name="77 Rectángulo"/>
            <p:cNvSpPr/>
            <p:nvPr/>
          </p:nvSpPr>
          <p:spPr>
            <a:xfrm>
              <a:off x="0" y="0"/>
              <a:ext cx="181822" cy="4665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s-ES" sz="2400" b="1" i="0" u="none" strike="noStrike" kern="1200" spc="0" dirty="0">
                <a:ln>
                  <a:noFill/>
                </a:ln>
                <a:solidFill>
                  <a:srgbClr val="D73A36"/>
                </a:solidFill>
                <a:latin typeface="Calibri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273751" y="116632"/>
            <a:ext cx="8635384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Se habla de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Código de Buenas Prácticas, C.B.P.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haciendo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referencia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a la R.D.L.6/2012 Ley 1/2013 y 1/2015,de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medidas para reforzar la protección a los deudores hipotecarios, reestructuración y alquiler social,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publicada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el 14 de mayo de 2013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y 1/2015 en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el Boletín Oficial del Estado.</a:t>
            </a:r>
          </a:p>
        </p:txBody>
      </p:sp>
      <p:sp>
        <p:nvSpPr>
          <p:cNvPr id="52" name="51 CuadroTexto"/>
          <p:cNvSpPr txBox="1"/>
          <p:nvPr/>
        </p:nvSpPr>
        <p:spPr bwMode="auto">
          <a:xfrm>
            <a:off x="329229" y="1329390"/>
            <a:ext cx="6624639" cy="3381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Será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Umbral de Exclusión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con TODAS las circunstancias siguientes:</a:t>
            </a:r>
          </a:p>
        </p:txBody>
      </p:sp>
      <p:sp>
        <p:nvSpPr>
          <p:cNvPr id="53" name="52 CuadroTexto"/>
          <p:cNvSpPr txBox="1"/>
          <p:nvPr/>
        </p:nvSpPr>
        <p:spPr bwMode="auto">
          <a:xfrm>
            <a:off x="324114" y="1813625"/>
            <a:ext cx="8640763" cy="22108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Los ingresos de la unidad familiar </a:t>
            </a:r>
            <a:r>
              <a:rPr lang="es-ES" sz="1400" dirty="0" smtClean="0">
                <a:latin typeface="Arial" pitchFamily="34" charset="0"/>
              </a:rPr>
              <a:t>(pueden ser derivados del trabajo) no </a:t>
            </a:r>
            <a:r>
              <a:rPr lang="es-ES" sz="1400" dirty="0">
                <a:latin typeface="Arial" pitchFamily="34" charset="0"/>
              </a:rPr>
              <a:t>superen 3 veces el IPREM  (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532.51 x3 = 1597,53€</a:t>
            </a:r>
            <a:r>
              <a:rPr lang="es-ES" sz="1400" dirty="0">
                <a:latin typeface="Arial" pitchFamily="34" charset="0"/>
              </a:rPr>
              <a:t>). Si hay discapacidad o dependencia, ver BOE (puede superar 4 o 5 el IPREM).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En los últimos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4años: aumenta x1,5 el esfuerzo del pago de la hipoteca frente a los ingresos</a:t>
            </a:r>
            <a:r>
              <a:rPr lang="es-ES" sz="1400" dirty="0">
                <a:latin typeface="Arial" pitchFamily="34" charset="0"/>
              </a:rPr>
              <a:t>  de la familia.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 smtClean="0">
                <a:latin typeface="Arial" pitchFamily="34" charset="0"/>
              </a:rPr>
              <a:t>Cuota Hipotecaria &gt;50% de los ingresos netos de la unidad familiar, 40% si hay </a:t>
            </a:r>
            <a:r>
              <a:rPr lang="es-ES" sz="1400" dirty="0" err="1" smtClean="0">
                <a:latin typeface="Arial" pitchFamily="34" charset="0"/>
              </a:rPr>
              <a:t>depend</a:t>
            </a:r>
            <a:r>
              <a:rPr lang="es-ES" sz="1400" dirty="0" smtClean="0">
                <a:latin typeface="Arial" pitchFamily="34" charset="0"/>
              </a:rPr>
              <a:t>/</a:t>
            </a:r>
            <a:r>
              <a:rPr lang="es-ES" sz="1400" dirty="0" err="1" smtClean="0">
                <a:latin typeface="Arial" pitchFamily="34" charset="0"/>
              </a:rPr>
              <a:t>discap</a:t>
            </a:r>
            <a:r>
              <a:rPr lang="es-ES" sz="1400" dirty="0" smtClean="0">
                <a:latin typeface="Arial" pitchFamily="34" charset="0"/>
              </a:rPr>
              <a:t>/</a:t>
            </a:r>
            <a:r>
              <a:rPr lang="es-ES" sz="1400" dirty="0" err="1" smtClean="0">
                <a:latin typeface="Arial" pitchFamily="34" charset="0"/>
              </a:rPr>
              <a:t>incapacid</a:t>
            </a:r>
            <a:r>
              <a:rPr lang="es-ES" sz="1400" dirty="0" smtClean="0">
                <a:latin typeface="Arial" pitchFamily="34" charset="0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 smtClean="0">
                <a:latin typeface="Arial" pitchFamily="34" charset="0"/>
              </a:rPr>
              <a:t> </a:t>
            </a:r>
            <a:r>
              <a:rPr lang="es-ES" sz="1400" dirty="0">
                <a:latin typeface="Arial" pitchFamily="34" charset="0"/>
              </a:rPr>
              <a:t>Ningún miembro posea otros bienes o derechos patrimoniales para hacer frente a la deuda.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Hipoteca sobre vivienda única </a:t>
            </a:r>
            <a:r>
              <a:rPr lang="es-ES" sz="1400" dirty="0" smtClean="0">
                <a:latin typeface="Arial" pitchFamily="34" charset="0"/>
              </a:rPr>
              <a:t>y habitual en </a:t>
            </a:r>
            <a:r>
              <a:rPr lang="es-ES" sz="1400" dirty="0">
                <a:latin typeface="Arial" pitchFamily="34" charset="0"/>
              </a:rPr>
              <a:t>propiedad del deudor y </a:t>
            </a:r>
            <a:r>
              <a:rPr lang="es-ES" sz="1400" dirty="0" smtClean="0">
                <a:latin typeface="Arial" pitchFamily="34" charset="0"/>
              </a:rPr>
              <a:t>concedida </a:t>
            </a:r>
            <a:r>
              <a:rPr lang="es-ES" sz="1400" dirty="0">
                <a:latin typeface="Arial" pitchFamily="34" charset="0"/>
              </a:rPr>
              <a:t>para su adquisición.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Sin otras garantías reales o personales (o que los avalistas cumplan </a:t>
            </a:r>
            <a:r>
              <a:rPr lang="es-ES" sz="1400" dirty="0" smtClean="0">
                <a:latin typeface="Arial" pitchFamily="34" charset="0"/>
              </a:rPr>
              <a:t>estas mismas condiciones).</a:t>
            </a:r>
            <a:endParaRPr lang="es-ES" sz="1400" dirty="0">
              <a:latin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Si hay codeudores que no son unidad familiar deben cumplir los tres primeros puntos).</a:t>
            </a:r>
          </a:p>
          <a:p>
            <a:pPr algn="l" fontAlgn="auto">
              <a:spcBef>
                <a:spcPts val="0"/>
              </a:spcBef>
              <a:spcAft>
                <a:spcPts val="200"/>
              </a:spcAft>
              <a:buFontTx/>
              <a:buChar char="-"/>
              <a:defRPr/>
            </a:pPr>
            <a:r>
              <a:rPr lang="es-ES" sz="1400" dirty="0">
                <a:latin typeface="Arial" pitchFamily="34" charset="0"/>
              </a:rPr>
              <a:t> Precio máximo de compra según el </a:t>
            </a:r>
            <a:r>
              <a:rPr lang="es-ES" sz="1400" dirty="0" smtClean="0">
                <a:latin typeface="Arial" pitchFamily="34" charset="0"/>
              </a:rPr>
              <a:t>precio suelo vivienda libre (AÑO DE COMPRA)</a:t>
            </a:r>
            <a:endParaRPr lang="es-ES" sz="1400" dirty="0">
              <a:latin typeface="Arial" pitchFamily="34" charset="0"/>
            </a:endParaRPr>
          </a:p>
        </p:txBody>
      </p:sp>
      <p:sp>
        <p:nvSpPr>
          <p:cNvPr id="54" name="35 CuadroTexto"/>
          <p:cNvSpPr txBox="1">
            <a:spLocks noChangeArrowheads="1"/>
          </p:cNvSpPr>
          <p:nvPr/>
        </p:nvSpPr>
        <p:spPr bwMode="auto">
          <a:xfrm>
            <a:off x="324115" y="4024487"/>
            <a:ext cx="8640763" cy="5232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dk1"/>
                </a:solidFill>
                <a:latin typeface="Arial" pitchFamily="34" charset="0"/>
              </a:rPr>
              <a:t> Serán </a:t>
            </a:r>
            <a:r>
              <a:rPr lang="es-ES" sz="1400" b="1" dirty="0" smtClean="0">
                <a:solidFill>
                  <a:schemeClr val="dk1"/>
                </a:solidFill>
                <a:latin typeface="Arial" pitchFamily="34" charset="0"/>
              </a:rPr>
              <a:t>especialmente vulnerables</a:t>
            </a:r>
            <a:r>
              <a:rPr lang="es-ES" sz="1400" dirty="0" smtClean="0">
                <a:solidFill>
                  <a:schemeClr val="dk1"/>
                </a:solidFill>
                <a:latin typeface="Arial" pitchFamily="34" charset="0"/>
              </a:rPr>
              <a:t>: familia numerosa, monoparental 2 hijos, familia con discapacidad  dependencia o incapacidad  laboral permanente.(todo acreditado), familia con menor 3 años.</a:t>
            </a:r>
          </a:p>
        </p:txBody>
      </p:sp>
      <p:sp>
        <p:nvSpPr>
          <p:cNvPr id="56" name="55 CuadroTexto"/>
          <p:cNvSpPr txBox="1"/>
          <p:nvPr/>
        </p:nvSpPr>
        <p:spPr bwMode="auto">
          <a:xfrm>
            <a:off x="4461086" y="4640040"/>
            <a:ext cx="4454382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Paralización de Desahucios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: Hasta Mayo de 2017, documentando estar en los criterios específicos en el Juzgado, tras la orden de lanzamiento.</a:t>
            </a:r>
            <a:endParaRPr lang="es-ES" sz="1400" dirty="0">
              <a:latin typeface="Arial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 bwMode="auto">
          <a:xfrm>
            <a:off x="4983133" y="6068023"/>
            <a:ext cx="3894920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" pitchFamily="34" charset="0"/>
              </a:rPr>
              <a:t>Precios de </a:t>
            </a:r>
            <a:r>
              <a:rPr lang="es-ES" sz="1600" b="1" dirty="0" smtClean="0">
                <a:latin typeface="Arial" pitchFamily="34" charset="0"/>
              </a:rPr>
              <a:t>compra VIVIENDA LIBRE 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6445961" y="6406577"/>
            <a:ext cx="484632" cy="43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3 CuadroTexto"/>
          <p:cNvSpPr txBox="1"/>
          <p:nvPr/>
        </p:nvSpPr>
        <p:spPr>
          <a:xfrm>
            <a:off x="22350" y="454770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FORMULA  EJEMPLO  DEL C.B.P. </a:t>
            </a:r>
          </a:p>
          <a:p>
            <a:r>
              <a:rPr lang="es-ES" dirty="0" smtClean="0"/>
              <a:t>Aunque stop desahucios15M Granada </a:t>
            </a:r>
            <a:r>
              <a:rPr lang="es-ES" dirty="0" smtClean="0">
                <a:solidFill>
                  <a:srgbClr val="FF0000"/>
                </a:solidFill>
              </a:rPr>
              <a:t>nunca dice que nadie entra todos </a:t>
            </a:r>
            <a:r>
              <a:rPr lang="es-ES" b="1" dirty="0" smtClean="0">
                <a:solidFill>
                  <a:srgbClr val="FF0000"/>
                </a:solidFill>
              </a:rPr>
              <a:t>ENTRAN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729" y="5380672"/>
            <a:ext cx="4925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Ej.1 </a:t>
            </a:r>
            <a:r>
              <a:rPr lang="es-ES" dirty="0" smtClean="0"/>
              <a:t>Precio compra 95000€ año 2000 ,4º trimestre </a:t>
            </a:r>
            <a:r>
              <a:rPr lang="es-ES" dirty="0" err="1" smtClean="0"/>
              <a:t>p.s.l</a:t>
            </a:r>
            <a:r>
              <a:rPr lang="es-ES" dirty="0" smtClean="0"/>
              <a:t>.  677,4 por 80 metros cuadrados  mas 20% </a:t>
            </a:r>
          </a:p>
          <a:p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b="1" dirty="0" smtClean="0">
                <a:solidFill>
                  <a:srgbClr val="92D050"/>
                </a:solidFill>
              </a:rPr>
              <a:t>80 X 677.4 =54192+10838.4=65030.4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EJ.2</a:t>
            </a:r>
            <a:r>
              <a:rPr lang="es-ES" dirty="0" smtClean="0"/>
              <a:t> P.C.95000 € 2º TRI.2008 ,1527.0€ 60 m2</a:t>
            </a:r>
          </a:p>
          <a:p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60 x 1527= 91620+18324= 109944 € 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animBg="1"/>
      <p:bldP spid="52" grpId="0" build="p" animBg="1"/>
      <p:bldP spid="53" grpId="0" build="p" animBg="1"/>
      <p:bldP spid="54" grpId="0" build="p" animBg="1"/>
      <p:bldP spid="56" grpId="0" build="p" animBg="1"/>
      <p:bldP spid="57" grpId="0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1908</Words>
  <Application>Microsoft Office PowerPoint</Application>
  <PresentationFormat>Presentación en pantalla (4:3)</PresentationFormat>
  <Paragraphs>152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Diapositiva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JOSE-MARI-</dc:creator>
  <cp:lastModifiedBy>P</cp:lastModifiedBy>
  <cp:revision>180</cp:revision>
  <dcterms:created xsi:type="dcterms:W3CDTF">2015-10-16T18:05:37Z</dcterms:created>
  <dcterms:modified xsi:type="dcterms:W3CDTF">2019-10-19T17:37:15Z</dcterms:modified>
</cp:coreProperties>
</file>